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8" r:id="rId3"/>
  </p:sldMasterIdLst>
  <p:notesMasterIdLst>
    <p:notesMasterId r:id="rId5"/>
  </p:notesMasterIdLst>
  <p:handoutMasterIdLst>
    <p:handoutMasterId r:id="rId30"/>
  </p:handoutMasterIdLst>
  <p:sldIdLst>
    <p:sldId id="523" r:id="rId4"/>
    <p:sldId id="544" r:id="rId6"/>
    <p:sldId id="522" r:id="rId7"/>
    <p:sldId id="575" r:id="rId8"/>
    <p:sldId id="576" r:id="rId9"/>
    <p:sldId id="564" r:id="rId10"/>
    <p:sldId id="545" r:id="rId11"/>
    <p:sldId id="538" r:id="rId12"/>
    <p:sldId id="577" r:id="rId13"/>
    <p:sldId id="548" r:id="rId14"/>
    <p:sldId id="550" r:id="rId15"/>
    <p:sldId id="566" r:id="rId16"/>
    <p:sldId id="567" r:id="rId17"/>
    <p:sldId id="568" r:id="rId18"/>
    <p:sldId id="431" r:id="rId19"/>
    <p:sldId id="569" r:id="rId20"/>
    <p:sldId id="387" r:id="rId21"/>
    <p:sldId id="572" r:id="rId22"/>
    <p:sldId id="574" r:id="rId23"/>
    <p:sldId id="573" r:id="rId24"/>
    <p:sldId id="578" r:id="rId25"/>
    <p:sldId id="571" r:id="rId26"/>
    <p:sldId id="579" r:id="rId27"/>
    <p:sldId id="580" r:id="rId28"/>
    <p:sldId id="527" r:id="rId29"/>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封面" id="{BD7EDEDA-3131-7949-8239-8CA971DCFB00}">
          <p14:sldIdLst>
            <p14:sldId id="523"/>
            <p14:sldId id="544"/>
          </p14:sldIdLst>
        </p14:section>
        <p14:section name="学术报告、论文答辩共用部分" id="{226C468B-29B7-0E41-B094-6128C3758932}">
          <p14:sldIdLst>
            <p14:sldId id="522"/>
            <p14:sldId id="575"/>
            <p14:sldId id="576"/>
            <p14:sldId id="564"/>
            <p14:sldId id="545"/>
            <p14:sldId id="538"/>
            <p14:sldId id="577"/>
            <p14:sldId id="548"/>
            <p14:sldId id="550"/>
          </p14:sldIdLst>
        </p14:section>
        <p14:section name="模板封面" id="{C552E90A-EC08-4189-979F-6EB802D8F1DA}">
          <p14:sldIdLst>
            <p14:sldId id="566"/>
            <p14:sldId id="567"/>
            <p14:sldId id="568"/>
          </p14:sldIdLst>
        </p14:section>
        <p14:section name="part3-filter-save" id="{40C9B745-6640-4BEB-86F2-4BBB93AE5416}">
          <p14:sldIdLst>
            <p14:sldId id="431"/>
            <p14:sldId id="569"/>
            <p14:sldId id="387"/>
          </p14:sldIdLst>
        </p14:section>
        <p14:section name="模板封面" id="{F6DA8D20-6BBE-445F-A24D-4091DF1CD8AE}">
          <p14:sldIdLst/>
        </p14:section>
        <p14:section name="学术报告、论文答辩共用部分" id="{DCB66146-F7D0-499E-956A-F010BC2D7703}">
          <p14:sldIdLst>
            <p14:sldId id="572"/>
            <p14:sldId id="574"/>
            <p14:sldId id="573"/>
            <p14:sldId id="578"/>
            <p14:sldId id="571"/>
            <p14:sldId id="579"/>
            <p14:sldId id="580"/>
            <p14:sldId id="527"/>
          </p14:sldIdLst>
        </p14:section>
      </p14:sectionLst>
    </p:ext>
    <p:ext uri="{EFAFB233-063F-42B5-8137-9DF3F51BA10A}">
      <p15:sldGuideLst xmlns:p15="http://schemas.microsoft.com/office/powerpoint/2012/main">
        <p15:guide id="1" orient="horz" pos="2234" userDrawn="1">
          <p15:clr>
            <a:srgbClr val="A4A3A4"/>
          </p15:clr>
        </p15:guide>
        <p15:guide id="2" pos="3840" userDrawn="1">
          <p15:clr>
            <a:srgbClr val="A4A3A4"/>
          </p15:clr>
        </p15:guide>
        <p15:guide id="3" pos="1028" userDrawn="1">
          <p15:clr>
            <a:srgbClr val="A4A3A4"/>
          </p15:clr>
        </p15:guide>
        <p15:guide id="4" pos="6630" userDrawn="1">
          <p15:clr>
            <a:srgbClr val="A4A3A4"/>
          </p15:clr>
        </p15:guide>
        <p15:guide id="5" orient="horz" pos="648" userDrawn="1">
          <p15:clr>
            <a:srgbClr val="A4A3A4"/>
          </p15:clr>
        </p15:guide>
        <p15:guide id="6" orient="horz" pos="777" userDrawn="1">
          <p15:clr>
            <a:srgbClr val="A4A3A4"/>
          </p15:clr>
        </p15:guide>
        <p15:guide id="7" orient="horz" pos="3952" userDrawn="1">
          <p15:clr>
            <a:srgbClr val="A4A3A4"/>
          </p15:clr>
        </p15:guide>
        <p15:guide id="8" orient="horz" pos="38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叶 丁" initials="叶"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8FF7"/>
    <a:srgbClr val="FE9823"/>
    <a:srgbClr val="FF4723"/>
    <a:srgbClr val="FB2209"/>
    <a:srgbClr val="FB330C"/>
    <a:srgbClr val="EAB908"/>
    <a:srgbClr val="EAB905"/>
    <a:srgbClr val="FECD54"/>
    <a:srgbClr val="817222"/>
    <a:srgbClr val="515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469" autoAdjust="0"/>
    <p:restoredTop sz="71056" autoAdjust="0"/>
  </p:normalViewPr>
  <p:slideViewPr>
    <p:cSldViewPr snapToGrid="0" showGuides="1">
      <p:cViewPr varScale="1">
        <p:scale>
          <a:sx n="46" d="100"/>
          <a:sy n="46" d="100"/>
        </p:scale>
        <p:origin x="200" y="48"/>
      </p:cViewPr>
      <p:guideLst>
        <p:guide orient="horz" pos="2234"/>
        <p:guide pos="3840"/>
        <p:guide pos="1028"/>
        <p:guide pos="6630"/>
        <p:guide orient="horz" pos="648"/>
        <p:guide orient="horz" pos="777"/>
        <p:guide orient="horz" pos="3952"/>
        <p:guide orient="horz" pos="3838"/>
      </p:guideLst>
    </p:cSldViewPr>
  </p:slideViewPr>
  <p:outlineViewPr>
    <p:cViewPr>
      <p:scale>
        <a:sx n="33" d="100"/>
        <a:sy n="33" d="100"/>
      </p:scale>
      <p:origin x="0" y="0"/>
    </p:cViewPr>
  </p:outlineViewPr>
  <p:notesTextViewPr>
    <p:cViewPr>
      <p:scale>
        <a:sx n="1" d="1"/>
        <a:sy n="1" d="1"/>
      </p:scale>
      <p:origin x="0" y="-84"/>
    </p:cViewPr>
  </p:notesTextViewPr>
  <p:sorterViewPr>
    <p:cViewPr>
      <p:scale>
        <a:sx n="122" d="100"/>
        <a:sy n="122" d="100"/>
      </p:scale>
      <p:origin x="0" y="-1392"/>
    </p:cViewPr>
  </p:sorterViewPr>
  <p:notesViewPr>
    <p:cSldViewPr snapToGrid="0">
      <p:cViewPr varScale="1">
        <p:scale>
          <a:sx n="83" d="100"/>
          <a:sy n="83" d="100"/>
        </p:scale>
        <p:origin x="3992" y="208"/>
      </p:cViewPr>
      <p:guideLst/>
    </p:cSldViewPr>
  </p:notesViewPr>
  <p:gridSpacing cx="46800" cy="468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90204" pitchFamily="34" charset="0"/>
              <a:buChar char="•"/>
            </a:pPr>
            <a:r>
              <a:rPr kumimoji="1" lang="en-US" altLang="zh-CN" dirty="0">
                <a:latin typeface="+mn-ea"/>
                <a:cs typeface="Arial" panose="020B0604020202090204" pitchFamily="34" charset="0"/>
              </a:rPr>
              <a:t>Hello everyone. Today I’ll walk you through a concise user manual for Web of Science, also called </a:t>
            </a:r>
            <a:r>
              <a:rPr kumimoji="1" lang="en-US" altLang="zh-CN" dirty="0" err="1">
                <a:latin typeface="+mn-ea"/>
                <a:cs typeface="Arial" panose="020B0604020202090204" pitchFamily="34" charset="0"/>
              </a:rPr>
              <a:t>WoS</a:t>
            </a:r>
            <a:r>
              <a:rPr kumimoji="1" lang="en-US" altLang="zh-CN" dirty="0">
                <a:latin typeface="+mn-ea"/>
                <a:cs typeface="Arial" panose="020B0604020202090204" pitchFamily="34" charset="0"/>
              </a:rPr>
              <a:t>, that’s designed to make literature searching, managing, and basic analysis straightforward and teachable. I’ll follow a simple workflow: first an introduction to </a:t>
            </a:r>
            <a:r>
              <a:rPr kumimoji="1" lang="en-US" altLang="zh-CN" dirty="0" err="1">
                <a:latin typeface="+mn-ea"/>
                <a:cs typeface="Arial" panose="020B0604020202090204" pitchFamily="34" charset="0"/>
              </a:rPr>
              <a:t>WoS</a:t>
            </a:r>
            <a:r>
              <a:rPr kumimoji="1" lang="en-US" altLang="zh-CN" dirty="0">
                <a:latin typeface="+mn-ea"/>
                <a:cs typeface="Arial" panose="020B0604020202090204" pitchFamily="34" charset="0"/>
              </a:rPr>
              <a:t> and the manual, then practical steps for searching and managing results, and finally the tools and value-added features you can use in your research.</a:t>
            </a:r>
            <a:endParaRPr kumimoji="1" lang="zh-CN" altLang="en-US" dirty="0">
              <a:latin typeface="+mn-ea"/>
              <a:cs typeface="Arial" panose="020B0604020202090204" pitchFamily="34" charset="0"/>
            </a:endParaRPr>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we’ve come to the core part — searching. The simplest way is the basic search, also called smart search. On the </a:t>
            </a:r>
            <a:r>
              <a:rPr lang="en-US" altLang="zh-CN" dirty="0" err="1"/>
              <a:t>WoS</a:t>
            </a:r>
            <a:r>
              <a:rPr lang="en-US" altLang="zh-CN" dirty="0"/>
              <a:t> homepage there’s a search bar where you type keywords like topic, author, or title into the search bar and hit Search. The results page shows matching records across </a:t>
            </a:r>
            <a:r>
              <a:rPr lang="en-US" altLang="zh-CN" dirty="0" err="1"/>
              <a:t>WoS</a:t>
            </a:r>
            <a:r>
              <a:rPr lang="en-US" altLang="zh-CN" dirty="0"/>
              <a:t> databases. Remember basic search is excellent for exploratory or one-off queries.</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you need precise control, use Advanced Search. Advanced Search is designed for users who need more control over their queries. Unlike the basic search bar, it allows you to specify fields — such as </a:t>
            </a:r>
            <a:r>
              <a:rPr lang="en-US" altLang="zh-CN" i="1" dirty="0"/>
              <a:t>title</a:t>
            </a:r>
            <a:r>
              <a:rPr lang="en-US" altLang="zh-CN" dirty="0"/>
              <a:t>, </a:t>
            </a:r>
            <a:r>
              <a:rPr lang="en-US" altLang="zh-CN" i="1" dirty="0"/>
              <a:t>author</a:t>
            </a:r>
            <a:r>
              <a:rPr lang="en-US" altLang="zh-CN" dirty="0"/>
              <a:t>, </a:t>
            </a:r>
            <a:r>
              <a:rPr lang="en-US" altLang="zh-CN" i="1" dirty="0"/>
              <a:t>organization</a:t>
            </a:r>
            <a:r>
              <a:rPr lang="en-US" altLang="zh-CN" dirty="0"/>
              <a:t>, or </a:t>
            </a:r>
            <a:r>
              <a:rPr lang="en-US" altLang="zh-CN" i="1" dirty="0"/>
              <a:t>publication year</a:t>
            </a:r>
            <a:r>
              <a:rPr lang="en-US" altLang="zh-CN" dirty="0"/>
              <a:t> — and combine them using </a:t>
            </a:r>
            <a:r>
              <a:rPr lang="en-US" altLang="zh-CN" b="0" dirty="0"/>
              <a:t>AND, OR, and NOT</a:t>
            </a:r>
            <a:r>
              <a:rPr lang="en-US" altLang="zh-CN" dirty="0"/>
              <a:t>. This function is especially useful when you want to narrow down large result sets or explore the relationship between specific keywords. For example, you can limit your search to papers written by a particular author on a certain topic or published within a defined time period to fit your own research question.</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look at a concrete example. Suppose we’re researching COVID-19 and want to find papers written by an author named Smith. We could type the following query into the Advanced Search box: This tells the system to find any records whose </a:t>
            </a:r>
            <a:r>
              <a:rPr lang="en-US" altLang="zh-CN" i="1" dirty="0"/>
              <a:t>topic</a:t>
            </a:r>
            <a:r>
              <a:rPr lang="en-US" altLang="zh-CN" dirty="0"/>
              <a:t> contains either “COVID-19” or “SARS-CoV-2,” and whose </a:t>
            </a:r>
            <a:r>
              <a:rPr lang="en-US" altLang="zh-CN" i="1" dirty="0"/>
              <a:t>author</a:t>
            </a:r>
            <a:r>
              <a:rPr lang="en-US" altLang="zh-CN" dirty="0"/>
              <a:t> field includes “Smith.” By practicing with a few examples like this, users quickly learn to build flexible and accurate search strategies.</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running a search, never forget to narrow the results using the filter panel to meet your requirements. You can filter by year, document type, affiliation, etc. Use quick filters for common refinements and sort by relevance, date, or citation count. Our manual gives practical filter examples for typical research tasks.</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You can save specific records. To keep records, mark them, choose the export destination (file or reference manager), define which fields to include, and confirm. The manual includes screenshots for exporting to common formats and to tools like EndNote.</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you want to rerun searches or get notified about new items, save the query and create an alert. Name the search, set email frequency, and </a:t>
            </a:r>
            <a:r>
              <a:rPr lang="en-US" altLang="zh-CN" dirty="0" err="1"/>
              <a:t>WoS</a:t>
            </a:r>
            <a:r>
              <a:rPr lang="en-US" altLang="zh-CN" dirty="0"/>
              <a:t> will notify you when new matching records appear. This is handy for ongoing literature monitoring.</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of </a:t>
            </a:r>
            <a:r>
              <a:rPr lang="en-US" altLang="zh-CN" dirty="0" err="1"/>
              <a:t>WoS’s</a:t>
            </a:r>
            <a:r>
              <a:rPr lang="en-US" altLang="zh-CN" dirty="0"/>
              <a:t> strengths is built-in analysis. </a:t>
            </a:r>
            <a:r>
              <a:rPr lang="en-US" altLang="zh-CN" dirty="0" err="1"/>
              <a:t>WoS</a:t>
            </a:r>
            <a:r>
              <a:rPr lang="en-US" altLang="zh-CN" dirty="0"/>
              <a:t> has built-in analysis tools that summarize search results without exporting data. Hit “Analyze Results” to get quick breakdowns by author, institution, country, journal, and year. There are simple visualization options too — timelines of publication volume and basic co-authorship or keyword networks. These visuals are great for slides and for quickly identifying leading authors, hotspots, and trends in a field. And yes — you can export many of these charts for your reports.</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Don’t overlook the Cited Reference Search. This lets you find papers that cite a particular work. A citation report shows total citations, average citations per item, the h-index, and citation trends over time, and helps identify the most cited papers. It’s extremely useful when you want to see how a method or idea has been used or reviewed over time.</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beyond these core functions, </a:t>
            </a:r>
            <a:r>
              <a:rPr lang="en-US" altLang="zh-CN" dirty="0" err="1"/>
              <a:t>WoS</a:t>
            </a:r>
            <a:r>
              <a:rPr lang="en-US" altLang="zh-CN" dirty="0"/>
              <a:t> integrates with other tools that add practical value. </a:t>
            </a:r>
            <a:r>
              <a:rPr lang="en-US" altLang="zh-CN" dirty="0" err="1"/>
              <a:t>WoS</a:t>
            </a:r>
            <a:r>
              <a:rPr lang="en-US" altLang="zh-CN" dirty="0"/>
              <a:t> integrates with </a:t>
            </a:r>
            <a:r>
              <a:rPr lang="en-US" altLang="zh-CN" b="0" dirty="0"/>
              <a:t>EndNote for </a:t>
            </a:r>
            <a:r>
              <a:rPr lang="en-US" altLang="zh-CN" dirty="0"/>
              <a:t>seamless export and bibliography management. The manual shows step-by-step how to export references and generate citation lists, which saves time when preparing papers or bibliographies.</a:t>
            </a:r>
            <a:endParaRPr lang="en-US" altLang="zh-CN" dirty="0"/>
          </a:p>
          <a:p>
            <a:r>
              <a:rPr lang="en-US" altLang="zh-CN" dirty="0" err="1"/>
              <a:t>Skywork</a:t>
            </a:r>
            <a:r>
              <a:rPr lang="en-US" altLang="zh-CN" dirty="0"/>
              <a:t> is </a:t>
            </a:r>
            <a:r>
              <a:rPr lang="en-US" altLang="zh-CN" dirty="0" err="1"/>
              <a:t>WoS’s</a:t>
            </a:r>
            <a:r>
              <a:rPr lang="en-US" altLang="zh-CN" dirty="0"/>
              <a:t> AI research assistant — it can summarize results and suggest related literature. The manual explains how to use </a:t>
            </a:r>
            <a:r>
              <a:rPr lang="en-US" altLang="zh-CN" dirty="0" err="1"/>
              <a:t>Skywork</a:t>
            </a:r>
            <a:r>
              <a:rPr lang="en-US" altLang="zh-CN" dirty="0"/>
              <a:t> as a starting point for discovery, and also highlights the need to verify suggestions by reading original papers.</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In short, this manual turns </a:t>
            </a:r>
            <a:r>
              <a:rPr lang="en-US" altLang="zh-CN" dirty="0" err="1"/>
              <a:t>WoS’s</a:t>
            </a:r>
            <a:r>
              <a:rPr lang="en-US" altLang="zh-CN" dirty="0"/>
              <a:t> powerful but complex features into clear, teachable steps. It streamlines the user experience, connects citation analysis with reference tools, and supports both teaching and independent research. Use it as your first stop when starting a literature review or preparing a class on database search.</a:t>
            </a:r>
            <a:endParaRPr lang="en-US" altLang="zh-CN" dirty="0"/>
          </a:p>
          <a:p>
            <a:r>
              <a:rPr lang="en-US" altLang="zh-CN" dirty="0"/>
              <a:t>To sum up, as more and more students need to find and organize papers efficiently, this manual helps make Web of Science easy to use. It walks you through common tasks step by step, offers quick analysis tools, and connects with EndNote and </a:t>
            </a:r>
            <a:r>
              <a:rPr lang="en-US" altLang="zh-CN" dirty="0" err="1"/>
              <a:t>Skywork</a:t>
            </a:r>
            <a:r>
              <a:rPr lang="en-US" altLang="zh-CN"/>
              <a:t>, which makes doing research a lot smoother and less stressful.</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Web of Science, or </a:t>
            </a:r>
            <a:r>
              <a:rPr lang="en-US" altLang="zh-CN" dirty="0" err="1"/>
              <a:t>WoS</a:t>
            </a:r>
            <a:r>
              <a:rPr lang="en-US" altLang="zh-CN" dirty="0"/>
              <a:t>, is a multidisciplinary academic database that gives us access to high-quality journals, conference papers, and citation data. It’s a place to trace how ideas develop, find influential works, and measure academic impact. Over the next slides I’ll show how our user manual helps you use those features more effectively. Now that we know what </a:t>
            </a:r>
            <a:r>
              <a:rPr lang="en-US" altLang="zh-CN" dirty="0" err="1"/>
              <a:t>WoS</a:t>
            </a:r>
            <a:r>
              <a:rPr lang="en-US" altLang="zh-CN" dirty="0"/>
              <a:t> is and why it matters, let’s look at the manual that helps you use it.</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General, this manual is a concise, step-by-step handbook combining short text, screenshots, and concrete examples. It’s designed to be both a quick reference and a practical learning guide you can follow while doing searches. Think of it as a hands-on companion rather than a comprehensive textbook.</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manual follows four guiding principles: clarity, which means short instructions written in plain language; consistency, which ensures a unified layout and formatting; usability, which emphasizes action-oriented steps supported by screenshots; and accessibility, which provides examples and visual cues so everyone can follow along. These principles keep the manual easy to use in class and in practice.</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Who are the intended users of this manual? Basically, this manual is mainly for </a:t>
            </a:r>
            <a:r>
              <a:rPr lang="en-US" altLang="zh-CN" dirty="0" err="1"/>
              <a:t>SEUers</a:t>
            </a:r>
            <a:r>
              <a:rPr lang="en-US" altLang="zh-CN" dirty="0"/>
              <a:t>, like teachers and students who might feel uncertain or have trouble using the Web of Science at the beginning. Still, it can also help early-career researchers, instructors, and librarians. In short, anyone doing literature reviews will find it useful. The examples are simple enough for newcomers but still meaningful for advanced users.</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slide shows the structure of our manual. The manual follows a user-centered flow: Access → Search → Manage → Analyze → Assist. Each section builds on the previous one so you progress naturally from logging in to analyzing results and using assistance tools. This mirrors a typical research workflow. Now let’s jump right in.</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start, visit webofscience.com and choose a sign-in method: individual account or institutional access. The manual provides screenshots for both routes so you can follow each click without confusion. We’ll demonstrate both briefly.</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personal accounts, click Register, enter your email, password and name, and complete verification; if you already have an account, click Sign In. The manual highlights the required fields so first-time setup is quick and error-free.</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for us SEU students, institutional access is the better option, since our university has already purchased the subscription, and all access is 100% free. For institutional access choose Institutional Sign In, select CHINA CERNET Federation, and pick Southeast University on the following page. Then sign in with your student ID and password. The manual shows every step with screenshots for clarity.</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solidFill>
                <a:schemeClr val="accent6"/>
              </a:solidFill>
              <a:latin typeface="Helvetica Regular" pitchFamily="2" charset="0"/>
            </a:endParaRPr>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142" y="2263721"/>
            <a:ext cx="2330560" cy="23305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5" name="箭头: 五边形 24"/>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6" name="箭头: 五边形 25"/>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27" name="箭头: 五边形 26"/>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pic>
        <p:nvPicPr>
          <p:cNvPr id="6" name="图片 5"/>
          <p:cNvPicPr>
            <a:picLocks noChangeAspect="1"/>
          </p:cNvPicPr>
          <p:nvPr userDrawn="1"/>
        </p:nvPicPr>
        <p:blipFill>
          <a:blip r:embed="rId2"/>
          <a:stretch>
            <a:fillRect/>
          </a:stretch>
        </p:blipFill>
        <p:spPr>
          <a:xfrm>
            <a:off x="744128" y="6420492"/>
            <a:ext cx="958362" cy="236837"/>
          </a:xfrm>
          <a:prstGeom prst="rect">
            <a:avLst/>
          </a:prstGeom>
        </p:spPr>
      </p:pic>
      <p:pic>
        <p:nvPicPr>
          <p:cNvPr id="11" name="图片 10"/>
          <p:cNvPicPr>
            <a:picLocks noChangeAspect="1"/>
          </p:cNvPicPr>
          <p:nvPr userDrawn="1"/>
        </p:nvPicPr>
        <p:blipFill>
          <a:blip r:embed="rId3"/>
          <a:stretch>
            <a:fillRect/>
          </a:stretch>
        </p:blipFill>
        <p:spPr>
          <a:xfrm>
            <a:off x="9966201" y="381027"/>
            <a:ext cx="1552699" cy="494974"/>
          </a:xfrm>
          <a:prstGeom prst="rect">
            <a:avLst/>
          </a:prstGeom>
        </p:spPr>
      </p:pic>
      <p:sp>
        <p:nvSpPr>
          <p:cNvPr id="8" name="标题 1"/>
          <p:cNvSpPr>
            <a:spLocks noGrp="1"/>
          </p:cNvSpPr>
          <p:nvPr>
            <p:ph type="title" hasCustomPrompt="1"/>
          </p:nvPr>
        </p:nvSpPr>
        <p:spPr>
          <a:xfrm>
            <a:off x="1091255" y="237834"/>
            <a:ext cx="8168208" cy="790865"/>
          </a:xfrm>
        </p:spPr>
        <p:txBody>
          <a:bodyPr wrap="square" lIns="0" tIns="0" rIns="0" bIns="0">
            <a:normAutofit/>
          </a:bodyPr>
          <a:lstStyle>
            <a:lvl1pPr>
              <a:defRPr sz="3600" b="1" i="0">
                <a:solidFill>
                  <a:schemeClr val="accent1"/>
                </a:solidFill>
                <a:latin typeface="Helvetica" pitchFamily="2" charset="0"/>
                <a:cs typeface="Arial" panose="020B0604020202090204" pitchFamily="34"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sp>
        <p:nvSpPr>
          <p:cNvPr id="13" name="日期占位符 12"/>
          <p:cNvSpPr>
            <a:spLocks noGrp="1"/>
          </p:cNvSpPr>
          <p:nvPr>
            <p:ph type="dt" sz="half" idx="10"/>
          </p:nvPr>
        </p:nvSpPr>
        <p:spPr/>
        <p:txBody>
          <a:bodyPr/>
          <a:lstStyle/>
          <a:p>
            <a:endParaRPr lang="zh-CN" altLang="en-US"/>
          </a:p>
        </p:txBody>
      </p:sp>
      <p:sp>
        <p:nvSpPr>
          <p:cNvPr id="14" name="页脚占位符 13"/>
          <p:cNvSpPr>
            <a:spLocks noGrp="1"/>
          </p:cNvSpPr>
          <p:nvPr>
            <p:ph type="ftr" sz="quarter" idx="11"/>
          </p:nvPr>
        </p:nvSpPr>
        <p:spPr/>
        <p:txBody>
          <a:bodyPr/>
          <a:lstStyle/>
          <a:p>
            <a:endParaRPr lang="zh-CN" altLang="en-US" dirty="0"/>
          </a:p>
        </p:txBody>
      </p:sp>
      <p:sp>
        <p:nvSpPr>
          <p:cNvPr id="15" name="灯片编号占位符 14"/>
          <p:cNvSpPr>
            <a:spLocks noGrp="1"/>
          </p:cNvSpPr>
          <p:nvPr>
            <p:ph type="sldNum" sz="quarter" idx="12"/>
          </p:nvPr>
        </p:nvSpPr>
        <p:spPr/>
        <p:txBody>
          <a:bodyPr/>
          <a:lstStyle>
            <a:lvl1pPr>
              <a:defRPr>
                <a:solidFill>
                  <a:schemeClr val="tx1"/>
                </a:solidFill>
              </a:defRPr>
            </a:lvl1pPr>
          </a:lstStyle>
          <a:p>
            <a:fld id="{2515AB8F-1C56-49E9-90C8-78D22B0C1B97}" type="slidenum">
              <a:rPr lang="zh-CN" altLang="en-US" smtClean="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1" name="图片占位符 90"/>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0" name="图片占位符 6"/>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0" i="0" dirty="0">
              <a:latin typeface="Helvetica Regular" pitchFamily="2" charset="0"/>
              <a:cs typeface="+mn-ea"/>
              <a:sym typeface="+mn-lt"/>
            </a:endParaRPr>
          </a:p>
        </p:txBody>
      </p:sp>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1" name="任意多边形: 形状 90"/>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图片占位符 91"/>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4" name="图片 93"/>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0" name="图片占位符 6"/>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3"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4" name="图片 93"/>
          <p:cNvPicPr>
            <a:picLocks noChangeAspect="1"/>
          </p:cNvPicPr>
          <p:nvPr userDrawn="1"/>
        </p:nvPicPr>
        <p:blipFill>
          <a:blip r:embed="rId2"/>
          <a:stretch>
            <a:fillRect/>
          </a:stretch>
        </p:blipFill>
        <p:spPr>
          <a:xfrm>
            <a:off x="744128" y="6420492"/>
            <a:ext cx="958362" cy="236837"/>
          </a:xfrm>
          <a:prstGeom prst="rect">
            <a:avLst/>
          </a:prstGeom>
        </p:spPr>
      </p:pic>
      <p:pic>
        <p:nvPicPr>
          <p:cNvPr id="98" name="图片 97"/>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fld>
            <a:endParaRPr lang="zh-CN" altLang="en-US" dirty="0"/>
          </a:p>
        </p:txBody>
      </p:sp>
      <p:sp>
        <p:nvSpPr>
          <p:cNvPr id="91" name="图片占位符 90"/>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accent3"/>
              </a:solidFill>
              <a:latin typeface="Helvetica Regular" pitchFamily="2" charset="0"/>
              <a:cs typeface="+mn-ea"/>
              <a:sym typeface="+mn-lt"/>
            </a:endParaRPr>
          </a:p>
        </p:txBody>
      </p:sp>
      <p:sp>
        <p:nvSpPr>
          <p:cNvPr id="92" name="标题 1"/>
          <p:cNvSpPr>
            <a:spLocks noGrp="1"/>
          </p:cNvSpPr>
          <p:nvPr>
            <p:ph type="title" hasCustomPrompt="1"/>
          </p:nvPr>
        </p:nvSpPr>
        <p:spPr>
          <a:xfrm>
            <a:off x="1091255" y="237834"/>
            <a:ext cx="8168208" cy="790865"/>
          </a:xfrm>
        </p:spPr>
        <p:txBody>
          <a:bodyPr wrap="square" lIns="0" tIns="0" rIns="0" bIns="0">
            <a:normAutofit/>
          </a:bodyPr>
          <a:lstStyle>
            <a:lvl1pPr>
              <a:defRPr sz="3600" b="1">
                <a:solidFill>
                  <a:schemeClr val="accent1"/>
                </a:solidFill>
                <a:latin typeface="Helvetica" pitchFamily="2" charset="0"/>
              </a:defRPr>
            </a:lvl1pPr>
          </a:lstStyle>
          <a:p>
            <a:r>
              <a:rPr lang="en-US" altLang="zh-CN" dirty="0"/>
              <a:t>Here</a:t>
            </a:r>
            <a:r>
              <a:rPr lang="zh-CN" altLang="en-US" dirty="0"/>
              <a:t> </a:t>
            </a:r>
            <a:r>
              <a:rPr lang="en-US" altLang="zh-CN" dirty="0"/>
              <a:t>is</a:t>
            </a:r>
            <a:r>
              <a:rPr lang="zh-CN" altLang="en-US" dirty="0"/>
              <a:t> </a:t>
            </a:r>
            <a:r>
              <a:rPr lang="en-US" altLang="zh-CN" dirty="0"/>
              <a:t>title</a:t>
            </a:r>
            <a:r>
              <a:rPr lang="zh-CN" altLang="en-US" dirty="0"/>
              <a:t> </a:t>
            </a:r>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pic>
        <p:nvPicPr>
          <p:cNvPr id="93" name="图片 92"/>
          <p:cNvPicPr>
            <a:picLocks noChangeAspect="1"/>
          </p:cNvPicPr>
          <p:nvPr userDrawn="1"/>
        </p:nvPicPr>
        <p:blipFill>
          <a:blip r:embed="rId2"/>
          <a:stretch>
            <a:fillRect/>
          </a:stretch>
        </p:blipFill>
        <p:spPr>
          <a:xfrm>
            <a:off x="744128" y="6420492"/>
            <a:ext cx="958362" cy="236837"/>
          </a:xfrm>
          <a:prstGeom prst="rect">
            <a:avLst/>
          </a:prstGeom>
        </p:spPr>
      </p:pic>
      <p:pic>
        <p:nvPicPr>
          <p:cNvPr id="97" name="图片 96"/>
          <p:cNvPicPr>
            <a:picLocks noChangeAspect="1"/>
          </p:cNvPicPr>
          <p:nvPr userDrawn="1"/>
        </p:nvPicPr>
        <p:blipFill>
          <a:blip r:embed="rId3"/>
          <a:stretch>
            <a:fillRect/>
          </a:stretch>
        </p:blipFill>
        <p:spPr>
          <a:xfrm>
            <a:off x="9966201" y="381027"/>
            <a:ext cx="1552699" cy="49497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p:cNvSpPr>
            <a:spLocks noGrp="1"/>
          </p:cNvSpPr>
          <p:nvPr>
            <p:ph type="body" sz="quarter" idx="10" hasCustomPrompt="1"/>
          </p:nvPr>
        </p:nvSpPr>
        <p:spPr>
          <a:xfrm>
            <a:off x="3735420" y="2971800"/>
            <a:ext cx="7783479" cy="914400"/>
          </a:xfrm>
        </p:spPr>
        <p:txBody>
          <a:bodyPr anchor="ctr" anchorCtr="0">
            <a:normAutofit/>
          </a:bodyPr>
          <a:lstStyle>
            <a:lvl1pPr marL="0" indent="0" algn="ctr">
              <a:buNone/>
              <a:defRPr sz="5400" b="1">
                <a:solidFill>
                  <a:schemeClr val="accent1"/>
                </a:solidFill>
                <a:latin typeface="Helvetica" pitchFamily="2" charset="0"/>
              </a:defRPr>
            </a:lvl1pPr>
          </a:lstStyle>
          <a:p>
            <a:pPr lvl="0"/>
            <a:r>
              <a:rPr lang="en-US" altLang="zh-CN" dirty="0"/>
              <a:t>Here</a:t>
            </a:r>
            <a:r>
              <a:rPr lang="zh-CN" altLang="en-US" dirty="0"/>
              <a:t> </a:t>
            </a:r>
            <a:r>
              <a:rPr lang="en-US" altLang="zh-CN" dirty="0"/>
              <a:t>is</a:t>
            </a:r>
            <a:r>
              <a:rPr lang="zh-CN" altLang="en-US" dirty="0"/>
              <a:t> </a:t>
            </a:r>
            <a:r>
              <a:rPr lang="en-US" altLang="zh-CN" dirty="0"/>
              <a:t>text</a:t>
            </a:r>
            <a:r>
              <a:rPr lang="zh-CN" altLang="en-US" dirty="0"/>
              <a:t> </a:t>
            </a:r>
            <a:endParaRPr lang="en-US" altLang="zh-CN" dirty="0"/>
          </a:p>
          <a:p>
            <a:pPr lvl="0"/>
            <a:r>
              <a:rPr lang="en-US" altLang="zh-CN" dirty="0"/>
              <a:t>(Helvetica</a:t>
            </a:r>
            <a:r>
              <a:rPr lang="zh-CN" altLang="en-US" dirty="0"/>
              <a:t> </a:t>
            </a:r>
            <a:r>
              <a:rPr lang="en-US" altLang="zh-CN" dirty="0"/>
              <a:t>/</a:t>
            </a:r>
            <a:r>
              <a:rPr lang="zh-CN" altLang="en-US" dirty="0"/>
              <a:t> </a:t>
            </a:r>
            <a:r>
              <a:rPr lang="en-US" altLang="zh-CN" dirty="0"/>
              <a:t>Arial</a:t>
            </a:r>
            <a:r>
              <a:rPr lang="zh-CN" altLang="en-US" dirty="0"/>
              <a:t> </a:t>
            </a:r>
            <a:r>
              <a:rPr lang="en-US" altLang="zh-CN" dirty="0"/>
              <a:t>36Pt)</a:t>
            </a:r>
            <a:endParaRPr lang="zh-CN" altLang="en-US" dirty="0"/>
          </a:p>
        </p:txBody>
      </p:sp>
      <p:sp>
        <p:nvSpPr>
          <p:cNvPr id="6" name="箭头: 五边形 5"/>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8" name="箭头: 五边形 7"/>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5" name="箭头: 五边形 4"/>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cs typeface="+mn-ea"/>
              <a:sym typeface="+mn-lt"/>
            </a:endParaRPr>
          </a:p>
        </p:txBody>
      </p:sp>
      <p:sp>
        <p:nvSpPr>
          <p:cNvPr id="7" name="椭圆 6"/>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85" name="任意多边形: 形状 84"/>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bg1"/>
              </a:solidFill>
              <a:latin typeface="Helvetica Regular" pitchFamily="2" charset="0"/>
              <a:cs typeface="+mn-ea"/>
              <a:sym typeface="+mn-lt"/>
            </a:endParaRPr>
          </a:p>
        </p:txBody>
      </p:sp>
      <p:sp>
        <p:nvSpPr>
          <p:cNvPr id="86" name="文本框 85"/>
          <p:cNvSpPr txBox="1"/>
          <p:nvPr userDrawn="1"/>
        </p:nvSpPr>
        <p:spPr>
          <a:xfrm>
            <a:off x="4781377" y="483991"/>
            <a:ext cx="2629246" cy="908262"/>
          </a:xfrm>
          <a:prstGeom prst="rect">
            <a:avLst/>
          </a:prstGeom>
          <a:noFill/>
        </p:spPr>
        <p:txBody>
          <a:bodyPr wrap="none" rtlCol="0">
            <a:spAutoFit/>
          </a:bodyPr>
          <a:lstStyle/>
          <a:p>
            <a:pPr>
              <a:lnSpc>
                <a:spcPct val="130000"/>
              </a:lnSpc>
            </a:pPr>
            <a:r>
              <a:rPr lang="en-US" altLang="zh-CN" sz="4400" b="1" i="0" dirty="0">
                <a:solidFill>
                  <a:schemeClr val="bg1"/>
                </a:solidFill>
                <a:latin typeface="Helvetica" pitchFamily="2" charset="0"/>
                <a:cs typeface="Arial" panose="020B0604020202090204" pitchFamily="34" charset="0"/>
                <a:sym typeface="+mn-lt"/>
              </a:rPr>
              <a:t>Contents</a:t>
            </a:r>
            <a:endParaRPr lang="zh-CN" altLang="en-US" sz="4400" b="1" i="0" dirty="0">
              <a:solidFill>
                <a:schemeClr val="bg1"/>
              </a:solidFill>
              <a:latin typeface="Helvetica" pitchFamily="2" charset="0"/>
              <a:cs typeface="Arial" panose="020B0604020202090204" pitchFamily="34" charset="0"/>
              <a:sym typeface="+mn-lt"/>
            </a:endParaRPr>
          </a:p>
        </p:txBody>
      </p:sp>
      <p:sp>
        <p:nvSpPr>
          <p:cNvPr id="87" name="任意多边形: 形状 86"/>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noAutofit/>
          </a:bodyPr>
          <a:lstStyle/>
          <a:p>
            <a:pPr algn="ctr">
              <a:lnSpc>
                <a:spcPct val="130000"/>
              </a:lnSpc>
            </a:pPr>
            <a:endParaRPr lang="en-US" sz="4000" b="0" i="0" dirty="0">
              <a:solidFill>
                <a:schemeClr val="bg1"/>
              </a:solidFill>
              <a:latin typeface="Helvetica Regular" pitchFamily="2" charset="0"/>
              <a:cs typeface="+mn-ea"/>
              <a:sym typeface="+mn-lt"/>
            </a:endParaRPr>
          </a:p>
        </p:txBody>
      </p:sp>
      <p:pic>
        <p:nvPicPr>
          <p:cNvPr id="89" name="图片 88"/>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3428999" y="0"/>
            <a:ext cx="6858000" cy="6858000"/>
          </a:xfrm>
          <a:prstGeom prst="rect">
            <a:avLst/>
          </a:prstGeom>
        </p:spPr>
      </p:pic>
      <p:pic>
        <p:nvPicPr>
          <p:cNvPr id="90" name="图片 89"/>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8763000" y="0"/>
            <a:ext cx="6858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itchFamily="2" charset="0"/>
            </a:endParaRPr>
          </a:p>
        </p:txBody>
      </p:sp>
      <p:sp>
        <p:nvSpPr>
          <p:cNvPr id="7" name="文本框 6"/>
          <p:cNvSpPr txBox="1"/>
          <p:nvPr userDrawn="1"/>
        </p:nvSpPr>
        <p:spPr>
          <a:xfrm>
            <a:off x="5093161" y="3044279"/>
            <a:ext cx="2068195" cy="769441"/>
          </a:xfrm>
          <a:prstGeom prst="rect">
            <a:avLst/>
          </a:prstGeom>
          <a:noFill/>
        </p:spPr>
        <p:txBody>
          <a:bodyPr wrap="none" rtlCol="0">
            <a:spAutoFit/>
          </a:bodyPr>
          <a:lstStyle/>
          <a:p>
            <a:pPr algn="ctr"/>
            <a:r>
              <a:rPr lang="en-US" altLang="zh-CN" sz="4400" b="1" i="0" dirty="0">
                <a:solidFill>
                  <a:schemeClr val="bg1"/>
                </a:solidFill>
                <a:latin typeface="Helvetica" pitchFamily="2" charset="0"/>
                <a:cs typeface="Arial" panose="020B0604020202090204" pitchFamily="34" charset="0"/>
              </a:rPr>
              <a:t>Part 01</a:t>
            </a:r>
            <a:endParaRPr lang="zh-CN" altLang="en-US" sz="4400" b="1" i="0" dirty="0">
              <a:solidFill>
                <a:schemeClr val="bg1"/>
              </a:solidFill>
              <a:latin typeface="Helvetica" pitchFamily="2" charset="0"/>
              <a:cs typeface="Arial" panose="020B0604020202090204"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1" name="椭圆 10"/>
          <p:cNvSpPr/>
          <p:nvPr userDrawn="1"/>
        </p:nvSpPr>
        <p:spPr>
          <a:xfrm>
            <a:off x="9613900" y="5273613"/>
            <a:ext cx="764381" cy="76438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2" name="椭圆 11"/>
          <p:cNvSpPr/>
          <p:nvPr userDrawn="1"/>
        </p:nvSpPr>
        <p:spPr>
          <a:xfrm>
            <a:off x="2209800" y="6134100"/>
            <a:ext cx="1130300" cy="11303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3" name="椭圆 12"/>
          <p:cNvSpPr/>
          <p:nvPr userDrawn="1"/>
        </p:nvSpPr>
        <p:spPr>
          <a:xfrm>
            <a:off x="10818188" y="-911691"/>
            <a:ext cx="2092326" cy="209232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4" name="椭圆 13"/>
          <p:cNvSpPr/>
          <p:nvPr userDrawn="1"/>
        </p:nvSpPr>
        <p:spPr>
          <a:xfrm>
            <a:off x="-1048048" y="-250249"/>
            <a:ext cx="2861767" cy="286176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17" name="文本占位符 16"/>
          <p:cNvSpPr>
            <a:spLocks noGrp="1"/>
          </p:cNvSpPr>
          <p:nvPr>
            <p:ph type="body" sz="quarter" idx="10" hasCustomPrompt="1"/>
          </p:nvPr>
        </p:nvSpPr>
        <p:spPr>
          <a:xfrm>
            <a:off x="4098000" y="3951320"/>
            <a:ext cx="3996000" cy="914400"/>
          </a:xfrm>
        </p:spPr>
        <p:txBody>
          <a:bodyPr anchor="ctr" anchorCtr="0">
            <a:normAutofit/>
          </a:bodyPr>
          <a:lstStyle>
            <a:lvl1pPr marL="0" indent="0" algn="ctr">
              <a:buNone/>
              <a:defRPr sz="3200" b="1">
                <a:solidFill>
                  <a:schemeClr val="bg1"/>
                </a:solidFill>
                <a:latin typeface="Helvetica" pitchFamily="2" charset="0"/>
              </a:defRPr>
            </a:lvl1pPr>
          </a:lstStyle>
          <a:p>
            <a:pPr lvl="0"/>
            <a:r>
              <a:rPr lang="en-US" altLang="zh-CN" dirty="0"/>
              <a:t>Edit Here</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文本框 6"/>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02</a:t>
            </a:r>
            <a:endParaRPr lang="zh-CN" altLang="en-US" sz="4400" b="1" i="0" dirty="0">
              <a:solidFill>
                <a:schemeClr val="bg1"/>
              </a:solidFill>
              <a:latin typeface="Helvetica" pitchFamily="2" charset="0"/>
              <a:cs typeface="Arial" panose="020B0604020202090204"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0" name="等腰三角形 9"/>
          <p:cNvSpPr/>
          <p:nvPr userDrawn="1"/>
        </p:nvSpPr>
        <p:spPr>
          <a:xfrm rot="10800000">
            <a:off x="1390650" y="6496115"/>
            <a:ext cx="1493560" cy="146037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等腰三角形 10"/>
          <p:cNvSpPr/>
          <p:nvPr userDrawn="1"/>
        </p:nvSpPr>
        <p:spPr>
          <a:xfrm>
            <a:off x="11153775" y="1013971"/>
            <a:ext cx="2076450" cy="203030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等腰三角形 11"/>
          <p:cNvSpPr/>
          <p:nvPr userDrawn="1"/>
        </p:nvSpPr>
        <p:spPr>
          <a:xfrm rot="10800000">
            <a:off x="-414337" y="-187450"/>
            <a:ext cx="2386788" cy="233374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等腰三角形 12"/>
          <p:cNvSpPr/>
          <p:nvPr userDrawn="1"/>
        </p:nvSpPr>
        <p:spPr>
          <a:xfrm rot="5400000">
            <a:off x="9449232" y="5270665"/>
            <a:ext cx="883117" cy="863492"/>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8" name="文本占位符 17"/>
          <p:cNvSpPr>
            <a:spLocks noGrp="1"/>
          </p:cNvSpPr>
          <p:nvPr>
            <p:ph type="body" sz="quarter" idx="11" hasCustomPrompt="1"/>
          </p:nvPr>
        </p:nvSpPr>
        <p:spPr>
          <a:xfrm>
            <a:off x="4098000" y="3959372"/>
            <a:ext cx="3996000" cy="914400"/>
          </a:xfrm>
        </p:spPr>
        <p:txBody>
          <a:bodyPr anchor="ctr" anchorCtr="0"/>
          <a:lstStyle>
            <a:lvl1pPr marL="0" indent="0" algn="ctr">
              <a:buNone/>
              <a:defRPr b="1">
                <a:solidFill>
                  <a:schemeClr val="bg1"/>
                </a:solidFill>
                <a:latin typeface="Helvetica" pitchFamily="2" charset="0"/>
              </a:defRPr>
            </a:lvl1pPr>
            <a:lvl3pPr marL="914400" indent="0">
              <a:buNone/>
              <a:defRPr/>
            </a:lvl3pPr>
          </a:lstStyle>
          <a:p>
            <a:pPr lvl="0"/>
            <a:r>
              <a:rPr lang="en-US" altLang="zh-CN" dirty="0"/>
              <a:t>Edit Here</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矩形 6"/>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03</a:t>
            </a:r>
            <a:endParaRPr lang="zh-CN" altLang="en-US" sz="4400" b="1" i="0" dirty="0">
              <a:solidFill>
                <a:schemeClr val="bg1"/>
              </a:solidFill>
              <a:latin typeface="Helvetica" pitchFamily="2" charset="0"/>
              <a:cs typeface="Arial" panose="020B0604020202090204"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rot="18893364">
            <a:off x="-897505" y="-513190"/>
            <a:ext cx="2663805" cy="2663805"/>
          </a:xfrm>
          <a:prstGeom prst="rect">
            <a:avLst/>
          </a:prstGeom>
          <a:solidFill>
            <a:srgbClr val="A4A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矩形 10"/>
          <p:cNvSpPr/>
          <p:nvPr userDrawn="1"/>
        </p:nvSpPr>
        <p:spPr>
          <a:xfrm rot="18893364">
            <a:off x="725976" y="6497388"/>
            <a:ext cx="1300124" cy="1300124"/>
          </a:xfrm>
          <a:prstGeom prst="rect">
            <a:avLst/>
          </a:prstGeom>
          <a:solidFill>
            <a:srgbClr val="C3C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矩形 11"/>
          <p:cNvSpPr/>
          <p:nvPr userDrawn="1"/>
        </p:nvSpPr>
        <p:spPr>
          <a:xfrm rot="18893364">
            <a:off x="11407699" y="1261300"/>
            <a:ext cx="1568601" cy="156860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矩形 12"/>
          <p:cNvSpPr/>
          <p:nvPr userDrawn="1"/>
        </p:nvSpPr>
        <p:spPr>
          <a:xfrm rot="18893364">
            <a:off x="9270159" y="5188596"/>
            <a:ext cx="861175" cy="861175"/>
          </a:xfrm>
          <a:prstGeom prst="rect">
            <a:avLst/>
          </a:prstGeom>
          <a:solidFill>
            <a:srgbClr val="858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p:cNvSpPr>
            <a:spLocks noGrp="1"/>
          </p:cNvSpPr>
          <p:nvPr userDrawn="1">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vl2pPr marL="457200" indent="0">
              <a:buNone/>
              <a:defRPr/>
            </a:lvl2pPr>
          </a:lstStyle>
          <a:p>
            <a:pPr lvl="0"/>
            <a:r>
              <a:rPr lang="en-US" altLang="zh-CN" dirty="0"/>
              <a:t>Edit Here</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7" name="文本框 6"/>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04</a:t>
            </a:r>
            <a:endParaRPr lang="zh-CN" altLang="en-US" sz="4400" b="1" i="0" dirty="0">
              <a:solidFill>
                <a:schemeClr val="bg1"/>
              </a:solidFill>
              <a:latin typeface="Helvetica" pitchFamily="2" charset="0"/>
              <a:cs typeface="Arial" panose="020B0604020202090204"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0" name="五边形 9"/>
          <p:cNvSpPr>
            <a:spLocks noChangeAspect="1"/>
          </p:cNvSpPr>
          <p:nvPr userDrawn="1"/>
        </p:nvSpPr>
        <p:spPr>
          <a:xfrm rot="18978551">
            <a:off x="1199607" y="5189314"/>
            <a:ext cx="1114961" cy="1061868"/>
          </a:xfrm>
          <a:prstGeom prst="pentag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五边形 10"/>
          <p:cNvSpPr>
            <a:spLocks noChangeAspect="1"/>
          </p:cNvSpPr>
          <p:nvPr userDrawn="1"/>
        </p:nvSpPr>
        <p:spPr>
          <a:xfrm>
            <a:off x="-1122630" y="516786"/>
            <a:ext cx="2245259" cy="2138343"/>
          </a:xfrm>
          <a:prstGeom prst="pentag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五边形 11"/>
          <p:cNvSpPr>
            <a:spLocks noChangeAspect="1"/>
          </p:cNvSpPr>
          <p:nvPr userDrawn="1"/>
        </p:nvSpPr>
        <p:spPr>
          <a:xfrm rot="6589711">
            <a:off x="10153440" y="4944146"/>
            <a:ext cx="2774574" cy="2642453"/>
          </a:xfrm>
          <a:prstGeom prst="pentag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五边形 12"/>
          <p:cNvSpPr>
            <a:spLocks noChangeAspect="1"/>
          </p:cNvSpPr>
          <p:nvPr userDrawn="1"/>
        </p:nvSpPr>
        <p:spPr>
          <a:xfrm rot="10800000">
            <a:off x="9654125" y="-530934"/>
            <a:ext cx="1114961" cy="1061868"/>
          </a:xfrm>
          <a:prstGeom prst="pent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p:cNvSpPr>
            <a:spLocks noGrp="1"/>
          </p:cNvSpPr>
          <p:nvPr>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p:cNvSpPr txBox="1"/>
          <p:nvPr userDrawn="1"/>
        </p:nvSpPr>
        <p:spPr>
          <a:xfrm>
            <a:off x="5093162"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05</a:t>
            </a:r>
            <a:endParaRPr lang="zh-CN" altLang="en-US" sz="4400" b="1" i="0" dirty="0">
              <a:solidFill>
                <a:schemeClr val="bg1"/>
              </a:solidFill>
              <a:latin typeface="Helvetica" pitchFamily="2" charset="0"/>
              <a:cs typeface="Arial" panose="020B0604020202090204"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六边形 10"/>
          <p:cNvSpPr>
            <a:spLocks noChangeAspect="1"/>
          </p:cNvSpPr>
          <p:nvPr userDrawn="1"/>
        </p:nvSpPr>
        <p:spPr>
          <a:xfrm rot="16200000">
            <a:off x="-687663" y="4872077"/>
            <a:ext cx="2798353" cy="2412373"/>
          </a:xfrm>
          <a:prstGeom prst="hexagon">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六边形 11"/>
          <p:cNvSpPr>
            <a:spLocks noChangeAspect="1"/>
          </p:cNvSpPr>
          <p:nvPr userDrawn="1"/>
        </p:nvSpPr>
        <p:spPr>
          <a:xfrm rot="16200000">
            <a:off x="9480973" y="5159003"/>
            <a:ext cx="1015781" cy="875673"/>
          </a:xfrm>
          <a:prstGeom prst="hexag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六边形 12"/>
          <p:cNvSpPr>
            <a:spLocks noChangeAspect="1"/>
          </p:cNvSpPr>
          <p:nvPr userDrawn="1"/>
        </p:nvSpPr>
        <p:spPr>
          <a:xfrm rot="16200000">
            <a:off x="11493500" y="210644"/>
            <a:ext cx="1397000" cy="1204310"/>
          </a:xfrm>
          <a:prstGeom prst="hexag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4" name="六边形 13"/>
          <p:cNvSpPr>
            <a:spLocks noChangeAspect="1"/>
          </p:cNvSpPr>
          <p:nvPr userDrawn="1"/>
        </p:nvSpPr>
        <p:spPr>
          <a:xfrm rot="16200000">
            <a:off x="641459" y="-437837"/>
            <a:ext cx="1015781" cy="875673"/>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p:cNvSpPr>
            <a:spLocks noGrp="1"/>
          </p:cNvSpPr>
          <p:nvPr>
            <p:ph type="body" sz="quarter" idx="10" hasCustomPrompt="1"/>
          </p:nvPr>
        </p:nvSpPr>
        <p:spPr>
          <a:xfrm>
            <a:off x="4098000" y="3947897"/>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8" name="文本框 7"/>
          <p:cNvSpPr txBox="1"/>
          <p:nvPr userDrawn="1"/>
        </p:nvSpPr>
        <p:spPr>
          <a:xfrm>
            <a:off x="5093161" y="3044279"/>
            <a:ext cx="2068195" cy="769441"/>
          </a:xfrm>
          <a:prstGeom prst="rect">
            <a:avLst/>
          </a:prstGeom>
          <a:noFill/>
        </p:spPr>
        <p:txBody>
          <a:bodyPr wrap="none" rtlCol="0">
            <a:spAutoFit/>
          </a:bodyPr>
          <a:lstStyle/>
          <a:p>
            <a:r>
              <a:rPr lang="en-US" altLang="zh-CN" sz="4400" b="1" i="0" dirty="0">
                <a:solidFill>
                  <a:schemeClr val="bg1"/>
                </a:solidFill>
                <a:latin typeface="Helvetica" pitchFamily="2" charset="0"/>
                <a:cs typeface="Arial" panose="020B0604020202090204" pitchFamily="34" charset="0"/>
              </a:rPr>
              <a:t>Part 06</a:t>
            </a:r>
            <a:endParaRPr lang="zh-CN" altLang="en-US" sz="4400" b="1" i="0" dirty="0">
              <a:solidFill>
                <a:schemeClr val="bg1"/>
              </a:solidFill>
              <a:latin typeface="Helvetica" pitchFamily="2" charset="0"/>
              <a:cs typeface="Arial" panose="020B0604020202090204"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p:cNvSpPr/>
          <p:nvPr userDrawn="1"/>
        </p:nvSpPr>
        <p:spPr>
          <a:xfrm rot="1563509">
            <a:off x="10682028" y="-776191"/>
            <a:ext cx="3268663" cy="3268663"/>
          </a:xfrm>
          <a:prstGeom prst="heptagon">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1" name="七边形 10"/>
          <p:cNvSpPr/>
          <p:nvPr userDrawn="1"/>
        </p:nvSpPr>
        <p:spPr>
          <a:xfrm>
            <a:off x="1384129" y="5078241"/>
            <a:ext cx="1047921" cy="1047921"/>
          </a:xfrm>
          <a:prstGeom prst="heptag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2" name="七边形 11"/>
          <p:cNvSpPr/>
          <p:nvPr userDrawn="1"/>
        </p:nvSpPr>
        <p:spPr>
          <a:xfrm rot="20151602">
            <a:off x="-1111336" y="360448"/>
            <a:ext cx="2222671" cy="2222671"/>
          </a:xfrm>
          <a:prstGeom prst="hept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3" name="七边形 12"/>
          <p:cNvSpPr/>
          <p:nvPr userDrawn="1"/>
        </p:nvSpPr>
        <p:spPr>
          <a:xfrm rot="20592885">
            <a:off x="8879510" y="6235700"/>
            <a:ext cx="2222671" cy="2222671"/>
          </a:xfrm>
          <a:prstGeom prst="hept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4" name="七边形 13"/>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Helvetica" pitchFamily="2" charset="0"/>
            </a:endParaRPr>
          </a:p>
        </p:txBody>
      </p:sp>
      <p:sp>
        <p:nvSpPr>
          <p:cNvPr id="17" name="文本占位符 16"/>
          <p:cNvSpPr>
            <a:spLocks noGrp="1"/>
          </p:cNvSpPr>
          <p:nvPr>
            <p:ph type="body" sz="quarter" idx="10" hasCustomPrompt="1"/>
          </p:nvPr>
        </p:nvSpPr>
        <p:spPr>
          <a:xfrm>
            <a:off x="4098000" y="3966909"/>
            <a:ext cx="3996000" cy="914400"/>
          </a:xfrm>
        </p:spPr>
        <p:txBody>
          <a:bodyPr anchor="ctr" anchorCtr="0"/>
          <a:lstStyle>
            <a:lvl1pPr marL="0" indent="0" algn="ctr">
              <a:buNone/>
              <a:defRPr b="1">
                <a:solidFill>
                  <a:schemeClr val="bg1"/>
                </a:solidFill>
                <a:latin typeface="Helvetica" pitchFamily="2" charset="0"/>
              </a:defRPr>
            </a:lvl1pPr>
          </a:lstStyle>
          <a:p>
            <a:pPr lvl="0"/>
            <a:r>
              <a:rPr lang="en-US" altLang="zh-CN" dirty="0"/>
              <a:t>Edit Here</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sp>
        <p:nvSpPr>
          <p:cNvPr id="6" name="箭头: 五边形 5"/>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pitchFamily="2" charset="0"/>
            </a:endParaRPr>
          </a:p>
        </p:txBody>
      </p:sp>
      <p:sp>
        <p:nvSpPr>
          <p:cNvPr id="54" name="矩形 53"/>
          <p:cNvSpPr/>
          <p:nvPr/>
        </p:nvSpPr>
        <p:spPr>
          <a:xfrm>
            <a:off x="140677" y="3106616"/>
            <a:ext cx="2520462" cy="10668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Helvetica" pitchFamily="2" charset="0"/>
            </a:endParaRPr>
          </a:p>
        </p:txBody>
      </p:sp>
      <p:sp>
        <p:nvSpPr>
          <p:cNvPr id="2" name="矩形 1"/>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elvetica" pitchFamily="2" charset="0"/>
            </a:endParaRPr>
          </a:p>
        </p:txBody>
      </p:sp>
      <p:sp>
        <p:nvSpPr>
          <p:cNvPr id="50" name="文本框 49"/>
          <p:cNvSpPr txBox="1"/>
          <p:nvPr/>
        </p:nvSpPr>
        <p:spPr>
          <a:xfrm>
            <a:off x="23448" y="2848709"/>
            <a:ext cx="2782509" cy="1574934"/>
          </a:xfrm>
          <a:prstGeom prst="rect">
            <a:avLst/>
          </a:prstGeom>
          <a:noFill/>
        </p:spPr>
        <p:txBody>
          <a:bodyPr wrap="square" lIns="0" tIns="0" rIns="0" bIns="0" rtlCol="0" anchor="ctr" anchorCtr="0">
            <a:normAutofit/>
          </a:bodyPr>
          <a:lstStyle/>
          <a:p>
            <a:pPr algn="ctr"/>
            <a:r>
              <a:rPr lang="en-US" altLang="zh-CN" sz="4400" b="1" i="0" dirty="0">
                <a:solidFill>
                  <a:schemeClr val="bg1"/>
                </a:solidFill>
                <a:latin typeface="Helvetica" pitchFamily="2" charset="0"/>
                <a:ea typeface="+mj-ea"/>
                <a:cs typeface="Arial" panose="020B0604020202090204" pitchFamily="34" charset="0"/>
              </a:rPr>
              <a:t>Contents</a:t>
            </a:r>
            <a:endParaRPr lang="zh-CN" altLang="en-US" sz="4000" b="1" i="0" dirty="0">
              <a:solidFill>
                <a:schemeClr val="bg1"/>
              </a:solidFill>
              <a:latin typeface="Helvetica" pitchFamily="2" charset="0"/>
              <a:ea typeface="+mj-ea"/>
              <a:cs typeface="Arial" panose="020B0604020202090204" pitchFamily="34" charset="0"/>
            </a:endParaRPr>
          </a:p>
        </p:txBody>
      </p:sp>
      <p:pic>
        <p:nvPicPr>
          <p:cNvPr id="47" name="图片 46"/>
          <p:cNvPicPr>
            <a:picLocks noChangeAspect="1"/>
          </p:cNvPicPr>
          <p:nvPr userDrawn="1"/>
        </p:nvPicPr>
        <p:blipFill>
          <a:blip r:embed="rId2">
            <a:alphaModFix amt="2000"/>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Regular" pitchFamily="2" charset="0"/>
              </a:defRPr>
            </a:lvl1pPr>
          </a:lstStyle>
          <a:p>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Regular" pitchFamily="2" charset="0"/>
              </a:defRPr>
            </a:lvl1pPr>
          </a:lstStyle>
          <a:p>
            <a:endParaRPr lang="zh-CN" altLang="en-US" dirty="0"/>
          </a:p>
        </p:txBody>
      </p:sp>
      <p:sp>
        <p:nvSpPr>
          <p:cNvPr id="6" name="灯片编号占位符 5"/>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Regular" pitchFamily="2" charset="0"/>
              </a:defRPr>
            </a:lvl1pPr>
          </a:lstStyle>
          <a:p>
            <a:fld id="{2515AB8F-1C56-49E9-90C8-78D22B0C1B97}" type="slidenum">
              <a:rPr lang="zh-CN" altLang="en-US" smtClean="0"/>
            </a:fld>
            <a:endParaRPr lang="zh-CN" altLang="en-US" dirty="0"/>
          </a:p>
        </p:txBody>
      </p:sp>
      <p:sp>
        <p:nvSpPr>
          <p:cNvPr id="7" name="椭圆 6"/>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
        <p:nvSpPr>
          <p:cNvPr id="8" name="椭圆 7"/>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Helvetica Regular"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Helvetica Regular" pitchFamily="2"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Helvetica Regular" pitchFamily="2"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Helvetica Regular" pitchFamily="2"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Helvetica Regular" pitchFamily="2"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Helvetica Regular" pitchFamily="2"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3.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13.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1.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1.xml"/><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1.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1.xml"/><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1.xml"/><Relationship Id="rId2" Type="http://schemas.openxmlformats.org/officeDocument/2006/relationships/image" Target="../media/image29.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1.xml"/><Relationship Id="rId2" Type="http://schemas.openxmlformats.org/officeDocument/2006/relationships/image" Target="../media/image33.sv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p:cNvSpPr txBox="1"/>
          <p:nvPr/>
        </p:nvSpPr>
        <p:spPr>
          <a:xfrm>
            <a:off x="5404104" y="1391526"/>
            <a:ext cx="5871601" cy="2189795"/>
          </a:xfrm>
          <a:prstGeom prst="rect">
            <a:avLst/>
          </a:prstGeom>
        </p:spPr>
        <p:txBody>
          <a:bodyPr lIns="0" rIns="0" anchor="ctr" anchorCtr="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r">
              <a:lnSpc>
                <a:spcPct val="100000"/>
              </a:lnSpc>
              <a:buNone/>
            </a:pPr>
            <a:r>
              <a:rPr lang="en-US" altLang="zh-CN" sz="4000" b="1"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Web of Science</a:t>
            </a:r>
            <a:endParaRPr lang="en-US" altLang="zh-CN" sz="4000" b="1"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endParaRPr>
          </a:p>
          <a:p>
            <a:pPr marL="0" indent="0" algn="r">
              <a:lnSpc>
                <a:spcPct val="100000"/>
              </a:lnSpc>
              <a:buNone/>
            </a:pPr>
            <a:r>
              <a:rPr lang="en-US" altLang="zh-CN" sz="4000" b="1"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User Manual</a:t>
            </a:r>
            <a:endParaRPr lang="zh-CN" altLang="en-US" sz="4000" b="1"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endParaRPr>
          </a:p>
        </p:txBody>
      </p:sp>
      <p:sp>
        <p:nvSpPr>
          <p:cNvPr id="64" name="矩形 63"/>
          <p:cNvSpPr/>
          <p:nvPr/>
        </p:nvSpPr>
        <p:spPr>
          <a:xfrm>
            <a:off x="8034579" y="5652915"/>
            <a:ext cx="3003067" cy="611578"/>
          </a:xfrm>
          <a:prstGeom prst="rect">
            <a:avLst/>
          </a:prstGeom>
        </p:spPr>
        <p:txBody>
          <a:bodyPr wrap="square" lIns="0" rIns="0">
            <a:spAutoFit/>
          </a:bodyPr>
          <a:lstStyle/>
          <a:p>
            <a:pPr algn="r">
              <a:lnSpc>
                <a:spcPct val="130000"/>
              </a:lnSpc>
            </a:pP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Nov.</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 </a:t>
            </a: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6,</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 </a:t>
            </a: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2025</a:t>
            </a:r>
            <a:endPar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endParaRPr>
          </a:p>
        </p:txBody>
      </p:sp>
      <p:sp>
        <p:nvSpPr>
          <p:cNvPr id="67" name="矩形 66"/>
          <p:cNvSpPr/>
          <p:nvPr/>
        </p:nvSpPr>
        <p:spPr>
          <a:xfrm>
            <a:off x="4475283" y="4123384"/>
            <a:ext cx="6751272" cy="611514"/>
          </a:xfrm>
          <a:prstGeom prst="rect">
            <a:avLst/>
          </a:prstGeom>
        </p:spPr>
        <p:txBody>
          <a:bodyPr wrap="square">
            <a:spAutoFit/>
          </a:bodyPr>
          <a:lstStyle/>
          <a:p>
            <a:pPr algn="r">
              <a:lnSpc>
                <a:spcPct val="130000"/>
              </a:lnSpc>
            </a:pP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Class 25,</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 </a:t>
            </a: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Group 1</a:t>
            </a:r>
            <a:endPar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endParaRPr>
          </a:p>
        </p:txBody>
      </p:sp>
      <p:sp>
        <p:nvSpPr>
          <p:cNvPr id="71" name="矩形 70"/>
          <p:cNvSpPr/>
          <p:nvPr/>
        </p:nvSpPr>
        <p:spPr>
          <a:xfrm>
            <a:off x="5244661" y="4616761"/>
            <a:ext cx="5937383" cy="1150508"/>
          </a:xfrm>
          <a:prstGeom prst="rect">
            <a:avLst/>
          </a:prstGeom>
        </p:spPr>
        <p:txBody>
          <a:bodyPr wrap="square">
            <a:spAutoFit/>
          </a:bodyPr>
          <a:lstStyle/>
          <a:p>
            <a:pPr algn="r">
              <a:lnSpc>
                <a:spcPct val="130000"/>
              </a:lnSpc>
            </a:pP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Group</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 </a:t>
            </a: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members: </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林轩正</a:t>
            </a: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 </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李文卓</a:t>
            </a: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   </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左润泉</a:t>
            </a: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 </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徐朔</a:t>
            </a:r>
            <a:r>
              <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 </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韩梓豪</a:t>
            </a:r>
            <a:r>
              <a:rPr lang="en-US" altLang="zh-CN" sz="280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 </a:t>
            </a:r>
            <a:r>
              <a:rPr lang="zh-CN" altLang="en-US" sz="280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闫</a:t>
            </a:r>
            <a:r>
              <a:rPr lang="zh-CN" altLang="en-US"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rPr>
              <a:t>大卫</a:t>
            </a:r>
            <a:endParaRPr lang="en-US" altLang="zh-CN" sz="2800" dirty="0">
              <a:solidFill>
                <a:schemeClr val="accent1"/>
              </a:solidFill>
              <a:latin typeface="Arial" panose="020B0604020202090204" pitchFamily="34" charset="0"/>
              <a:ea typeface="黑体" panose="02010609060101010101" pitchFamily="49" charset="-122"/>
              <a:cs typeface="Arial" panose="020B0604020202090204" pitchFamily="34" charset="0"/>
              <a:sym typeface="+mn-lt"/>
            </a:endParaRPr>
          </a:p>
        </p:txBody>
      </p:sp>
      <p:cxnSp>
        <p:nvCxnSpPr>
          <p:cNvPr id="3" name="直接连接符 2"/>
          <p:cNvCxnSpPr/>
          <p:nvPr/>
        </p:nvCxnSpPr>
        <p:spPr>
          <a:xfrm>
            <a:off x="11226555" y="4206240"/>
            <a:ext cx="0" cy="1965960"/>
          </a:xfrm>
          <a:prstGeom prst="line">
            <a:avLst/>
          </a:prstGeom>
          <a:ln w="50800" cmpd="thickThi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515AB8F-1C56-49E9-90C8-78D22B0C1B97}" type="slidenum">
              <a:rPr lang="zh-CN" altLang="en-US" smtClean="0">
                <a:latin typeface="Arial" panose="020B0604020202090204" pitchFamily="34" charset="0"/>
                <a:ea typeface="黑体" panose="02010609060101010101" pitchFamily="49" charset="-122"/>
              </a:rPr>
            </a:fld>
            <a:endParaRPr lang="zh-CN" altLang="en-US" dirty="0">
              <a:latin typeface="Arial" panose="020B0604020202090204" pitchFamily="34" charset="0"/>
              <a:ea typeface="黑体" panose="02010609060101010101" pitchFamily="49" charset="-122"/>
            </a:endParaRPr>
          </a:p>
        </p:txBody>
      </p:sp>
      <p:sp>
        <p:nvSpPr>
          <p:cNvPr id="4" name="标题 3"/>
          <p:cNvSpPr>
            <a:spLocks noGrp="1"/>
          </p:cNvSpPr>
          <p:nvPr>
            <p:ph type="title"/>
          </p:nvPr>
        </p:nvSpPr>
        <p:spPr/>
        <p:txBody>
          <a:bodyPr/>
          <a:lstStyle/>
          <a:p>
            <a:r>
              <a:rPr lang="en-US" altLang="zh-CN" dirty="0">
                <a:latin typeface="Arial" panose="020B0604020202090204" pitchFamily="34" charset="0"/>
                <a:ea typeface="黑体" panose="02010609060101010101" pitchFamily="49" charset="-122"/>
                <a:cs typeface="+mn-ea"/>
                <a:sym typeface="+mn-lt"/>
              </a:rPr>
              <a:t>Individual Access </a:t>
            </a:r>
            <a:endParaRPr kumimoji="1" lang="zh-CN" altLang="en-US" dirty="0">
              <a:latin typeface="Arial" panose="020B0604020202090204" pitchFamily="34" charset="0"/>
              <a:ea typeface="黑体" panose="02010609060101010101" pitchFamily="49" charset="-122"/>
            </a:endParaRPr>
          </a:p>
        </p:txBody>
      </p:sp>
      <p:sp>
        <p:nvSpPr>
          <p:cNvPr id="3" name="文本框 2"/>
          <p:cNvSpPr txBox="1"/>
          <p:nvPr/>
        </p:nvSpPr>
        <p:spPr>
          <a:xfrm>
            <a:off x="1091255" y="876781"/>
            <a:ext cx="8905500" cy="830997"/>
          </a:xfrm>
          <a:prstGeom prst="rect">
            <a:avLst/>
          </a:prstGeom>
          <a:noFill/>
        </p:spPr>
        <p:txBody>
          <a:bodyPr wrap="square">
            <a:spAutoFit/>
          </a:bodyPr>
          <a:lstStyle/>
          <a:p>
            <a:pPr lvl="0"/>
            <a:r>
              <a:rPr lang="en-US" altLang="zh-CN" sz="2400" dirty="0">
                <a:latin typeface="Arial" panose="020B0604020202090204" pitchFamily="34" charset="0"/>
                <a:ea typeface="黑体" panose="02010609060101010101" pitchFamily="49" charset="-122"/>
                <a:cs typeface="Times New Roman" panose="02020503050405090304" pitchFamily="18" charset="0"/>
              </a:rPr>
              <a:t>Click </a:t>
            </a:r>
            <a:r>
              <a:rPr lang="en-US" altLang="zh-CN" sz="2400" b="1" dirty="0">
                <a:latin typeface="Arial" panose="020B0604020202090204" pitchFamily="34" charset="0"/>
                <a:ea typeface="黑体" panose="02010609060101010101" pitchFamily="49" charset="-122"/>
                <a:cs typeface="Times New Roman" panose="02020503050405090304" pitchFamily="18" charset="0"/>
              </a:rPr>
              <a:t>Register</a:t>
            </a:r>
            <a:r>
              <a:rPr lang="en-US" altLang="zh-CN" sz="2400" dirty="0">
                <a:latin typeface="Arial" panose="020B0604020202090204" pitchFamily="34" charset="0"/>
                <a:ea typeface="黑体" panose="02010609060101010101" pitchFamily="49" charset="-122"/>
                <a:cs typeface="Times New Roman" panose="02020503050405090304" pitchFamily="18" charset="0"/>
              </a:rPr>
              <a:t> to create an account (email, password, name, verification), or click </a:t>
            </a:r>
            <a:r>
              <a:rPr lang="en-US" altLang="zh-CN" sz="2400" b="1" dirty="0">
                <a:latin typeface="Arial" panose="020B0604020202090204" pitchFamily="34" charset="0"/>
                <a:ea typeface="黑体" panose="02010609060101010101" pitchFamily="49" charset="-122"/>
                <a:cs typeface="Times New Roman" panose="02020503050405090304" pitchFamily="18" charset="0"/>
              </a:rPr>
              <a:t>Sign In </a:t>
            </a:r>
            <a:r>
              <a:rPr lang="en-US" altLang="zh-CN" sz="2400" dirty="0">
                <a:latin typeface="Arial" panose="020B0604020202090204" pitchFamily="34" charset="0"/>
                <a:ea typeface="黑体" panose="02010609060101010101" pitchFamily="49" charset="-122"/>
                <a:cs typeface="Times New Roman" panose="02020503050405090304" pitchFamily="18" charset="0"/>
              </a:rPr>
              <a:t>if you already have one.</a:t>
            </a:r>
            <a:endParaRPr lang="zh-CN" altLang="zh-CN" sz="2400" dirty="0">
              <a:latin typeface="Arial" panose="020B0604020202090204" pitchFamily="34" charset="0"/>
              <a:ea typeface="黑体" panose="02010609060101010101" pitchFamily="49" charset="-122"/>
              <a:cs typeface="Times New Roman" panose="02020503050405090304" pitchFamily="18" charset="0"/>
            </a:endParaRPr>
          </a:p>
        </p:txBody>
      </p:sp>
      <p:pic>
        <p:nvPicPr>
          <p:cNvPr id="12" name="图片 11"/>
          <p:cNvPicPr>
            <a:picLocks noChangeAspect="1"/>
          </p:cNvPicPr>
          <p:nvPr/>
        </p:nvPicPr>
        <p:blipFill>
          <a:blip r:embed="rId1"/>
          <a:stretch>
            <a:fillRect/>
          </a:stretch>
        </p:blipFill>
        <p:spPr>
          <a:xfrm>
            <a:off x="1091256" y="1780001"/>
            <a:ext cx="7417478" cy="4397347"/>
          </a:xfrm>
          <a:prstGeom prst="rect">
            <a:avLst/>
          </a:prstGeom>
        </p:spPr>
      </p:pic>
      <p:grpSp>
        <p:nvGrpSpPr>
          <p:cNvPr id="22" name="组合 21"/>
          <p:cNvGrpSpPr>
            <a:grpSpLocks noChangeAspect="1"/>
          </p:cNvGrpSpPr>
          <p:nvPr/>
        </p:nvGrpSpPr>
        <p:grpSpPr>
          <a:xfrm>
            <a:off x="10062000" y="1029600"/>
            <a:ext cx="1839797" cy="2520000"/>
            <a:chOff x="9996755" y="1028700"/>
            <a:chExt cx="1427157" cy="1954800"/>
          </a:xfrm>
        </p:grpSpPr>
        <p:pic>
          <p:nvPicPr>
            <p:cNvPr id="6" name="图片 5"/>
            <p:cNvPicPr>
              <a:picLocks noChangeAspect="1"/>
            </p:cNvPicPr>
            <p:nvPr/>
          </p:nvPicPr>
          <p:blipFill>
            <a:blip r:embed="rId2"/>
            <a:srcRect r="4109"/>
            <a:stretch>
              <a:fillRect/>
            </a:stretch>
          </p:blipFill>
          <p:spPr>
            <a:xfrm>
              <a:off x="9996755" y="1028700"/>
              <a:ext cx="1427157" cy="1954800"/>
            </a:xfrm>
            <a:prstGeom prst="rect">
              <a:avLst/>
            </a:prstGeom>
          </p:spPr>
        </p:pic>
        <p:sp>
          <p:nvSpPr>
            <p:cNvPr id="14" name="矩形 13"/>
            <p:cNvSpPr/>
            <p:nvPr/>
          </p:nvSpPr>
          <p:spPr>
            <a:xfrm>
              <a:off x="10704513" y="1379538"/>
              <a:ext cx="681037" cy="4111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连接符: 肘形 17"/>
          <p:cNvCxnSpPr>
            <a:stCxn id="14" idx="1"/>
            <a:endCxn id="12" idx="3"/>
          </p:cNvCxnSpPr>
          <p:nvPr/>
        </p:nvCxnSpPr>
        <p:spPr>
          <a:xfrm rot="10800000" flipV="1">
            <a:off x="8508735" y="1746899"/>
            <a:ext cx="2465661" cy="223177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091255" y="1750356"/>
            <a:ext cx="8428158" cy="4383744"/>
          </a:xfrm>
          <a:prstGeom prst="rect">
            <a:avLst/>
          </a:prstGeom>
        </p:spPr>
      </p:pic>
      <p:sp>
        <p:nvSpPr>
          <p:cNvPr id="2" name="灯片编号占位符 1"/>
          <p:cNvSpPr>
            <a:spLocks noGrp="1"/>
          </p:cNvSpPr>
          <p:nvPr>
            <p:ph type="sldNum" sz="quarter" idx="12"/>
          </p:nvPr>
        </p:nvSpPr>
        <p:spPr/>
        <p:txBody>
          <a:bodyPr/>
          <a:lstStyle/>
          <a:p>
            <a:fld id="{2515AB8F-1C56-49E9-90C8-78D22B0C1B97}" type="slidenum">
              <a:rPr lang="zh-CN" altLang="en-US" smtClean="0">
                <a:latin typeface="Arial" panose="020B0604020202090204" pitchFamily="34" charset="0"/>
                <a:ea typeface="黑体" panose="02010609060101010101" pitchFamily="49" charset="-122"/>
              </a:rPr>
            </a:fld>
            <a:endParaRPr lang="zh-CN" altLang="en-US" dirty="0">
              <a:latin typeface="Arial" panose="020B0604020202090204" pitchFamily="34" charset="0"/>
              <a:ea typeface="黑体" panose="02010609060101010101" pitchFamily="49" charset="-122"/>
            </a:endParaRPr>
          </a:p>
        </p:txBody>
      </p:sp>
      <p:sp>
        <p:nvSpPr>
          <p:cNvPr id="4" name="标题 3"/>
          <p:cNvSpPr>
            <a:spLocks noGrp="1"/>
          </p:cNvSpPr>
          <p:nvPr>
            <p:ph type="title"/>
          </p:nvPr>
        </p:nvSpPr>
        <p:spPr/>
        <p:txBody>
          <a:bodyPr>
            <a:normAutofit/>
          </a:bodyPr>
          <a:lstStyle/>
          <a:p>
            <a:r>
              <a:rPr lang="en-US" altLang="zh-CN" dirty="0">
                <a:latin typeface="Arial" panose="020B0604020202090204" pitchFamily="34" charset="0"/>
                <a:ea typeface="黑体" panose="02010609060101010101" pitchFamily="49" charset="-122"/>
                <a:cs typeface="+mn-ea"/>
                <a:sym typeface="+mn-lt"/>
              </a:rPr>
              <a:t>Institutional Access(CARSI) </a:t>
            </a:r>
            <a:endParaRPr lang="en-US" altLang="zh-CN" dirty="0">
              <a:latin typeface="Arial" panose="020B0604020202090204" pitchFamily="34" charset="0"/>
              <a:ea typeface="黑体" panose="02010609060101010101" pitchFamily="49" charset="-122"/>
              <a:cs typeface="+mn-ea"/>
              <a:sym typeface="+mn-lt"/>
            </a:endParaRPr>
          </a:p>
        </p:txBody>
      </p:sp>
      <p:sp>
        <p:nvSpPr>
          <p:cNvPr id="3" name="文本框 2"/>
          <p:cNvSpPr txBox="1"/>
          <p:nvPr/>
        </p:nvSpPr>
        <p:spPr>
          <a:xfrm>
            <a:off x="1098192" y="2189349"/>
            <a:ext cx="4077167" cy="707886"/>
          </a:xfrm>
          <a:prstGeom prst="rect">
            <a:avLst/>
          </a:prstGeom>
          <a:noFill/>
        </p:spPr>
        <p:txBody>
          <a:bodyPr wrap="square">
            <a:spAutoFit/>
          </a:bodyPr>
          <a:lstStyle/>
          <a:p>
            <a:pPr marL="457200" indent="-457200">
              <a:buFont typeface="+mj-lt"/>
              <a:buAutoNum type="arabicPeriod"/>
            </a:pPr>
            <a:r>
              <a:rPr lang="en-US" altLang="zh-CN" sz="2000" dirty="0">
                <a:latin typeface="Arial" panose="020B0604020202090204" pitchFamily="34" charset="0"/>
                <a:ea typeface="黑体" panose="02010609060101010101" pitchFamily="49" charset="-122"/>
                <a:cs typeface="Times New Roman" panose="02020503050405090304" pitchFamily="18" charset="0"/>
              </a:rPr>
              <a:t>Choose </a:t>
            </a:r>
            <a:r>
              <a:rPr lang="en-US" altLang="zh-CN" sz="2000" b="1" dirty="0">
                <a:latin typeface="Arial" panose="020B0604020202090204" pitchFamily="34" charset="0"/>
                <a:ea typeface="黑体" panose="02010609060101010101" pitchFamily="49" charset="-122"/>
                <a:cs typeface="Times New Roman" panose="02020503050405090304" pitchFamily="18" charset="0"/>
              </a:rPr>
              <a:t>Institutional Sign In </a:t>
            </a:r>
            <a:r>
              <a:rPr lang="en-US" altLang="zh-CN" sz="2000" dirty="0">
                <a:latin typeface="Arial" panose="020B0604020202090204" pitchFamily="34" charset="0"/>
                <a:ea typeface="黑体" panose="02010609060101010101" pitchFamily="49" charset="-122"/>
                <a:cs typeface="Times New Roman" panose="02020503050405090304" pitchFamily="18" charset="0"/>
              </a:rPr>
              <a:t>on the login page.</a:t>
            </a:r>
            <a:endParaRPr lang="en-US" altLang="zh-CN" sz="2000" dirty="0">
              <a:latin typeface="Arial" panose="020B0604020202090204" pitchFamily="34" charset="0"/>
              <a:ea typeface="黑体" panose="02010609060101010101" pitchFamily="49" charset="-122"/>
              <a:cs typeface="Times New Roman" panose="02020503050405090304" pitchFamily="18" charset="0"/>
            </a:endParaRPr>
          </a:p>
        </p:txBody>
      </p:sp>
      <p:grpSp>
        <p:nvGrpSpPr>
          <p:cNvPr id="27" name="组合 26"/>
          <p:cNvGrpSpPr>
            <a:grpSpLocks noChangeAspect="1"/>
          </p:cNvGrpSpPr>
          <p:nvPr/>
        </p:nvGrpSpPr>
        <p:grpSpPr>
          <a:xfrm>
            <a:off x="10062868" y="1028700"/>
            <a:ext cx="1839797" cy="2520000"/>
            <a:chOff x="9996755" y="876781"/>
            <a:chExt cx="1427157" cy="1954800"/>
          </a:xfrm>
        </p:grpSpPr>
        <p:pic>
          <p:nvPicPr>
            <p:cNvPr id="10" name="图片 9"/>
            <p:cNvPicPr>
              <a:picLocks noChangeAspect="1"/>
            </p:cNvPicPr>
            <p:nvPr/>
          </p:nvPicPr>
          <p:blipFill>
            <a:blip r:embed="rId2"/>
            <a:srcRect r="4109"/>
            <a:stretch>
              <a:fillRect/>
            </a:stretch>
          </p:blipFill>
          <p:spPr>
            <a:xfrm>
              <a:off x="9996755" y="876781"/>
              <a:ext cx="1427157" cy="1954800"/>
            </a:xfrm>
            <a:prstGeom prst="rect">
              <a:avLst/>
            </a:prstGeom>
          </p:spPr>
        </p:pic>
        <p:sp>
          <p:nvSpPr>
            <p:cNvPr id="11" name="矩形 10"/>
            <p:cNvSpPr/>
            <p:nvPr/>
          </p:nvSpPr>
          <p:spPr>
            <a:xfrm>
              <a:off x="10029296" y="2084868"/>
              <a:ext cx="1283229" cy="6583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连接符: 肘形 11"/>
          <p:cNvCxnSpPr>
            <a:stCxn id="11" idx="2"/>
            <a:endCxn id="8" idx="3"/>
          </p:cNvCxnSpPr>
          <p:nvPr/>
        </p:nvCxnSpPr>
        <p:spPr>
          <a:xfrm rot="5400000">
            <a:off x="9971947" y="2982230"/>
            <a:ext cx="507464" cy="1412532"/>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578676" y="939955"/>
            <a:ext cx="6224242" cy="707886"/>
          </a:xfrm>
          <a:prstGeom prst="rect">
            <a:avLst/>
          </a:prstGeom>
          <a:noFill/>
        </p:spPr>
        <p:txBody>
          <a:bodyPr wrap="square">
            <a:spAutoFit/>
          </a:bodyPr>
          <a:lstStyle/>
          <a:p>
            <a:pPr marL="457200" indent="-457200">
              <a:buFont typeface="+mj-lt"/>
              <a:buAutoNum type="arabicPeriod" startAt="2"/>
            </a:pPr>
            <a:r>
              <a:rPr lang="en-US" altLang="zh-CN" sz="2000" dirty="0">
                <a:latin typeface="Arial" panose="020B0604020202090204" pitchFamily="34" charset="0"/>
                <a:ea typeface="黑体" panose="02010609060101010101" pitchFamily="49" charset="-122"/>
                <a:cs typeface="Times New Roman" panose="02020503050405090304" pitchFamily="18" charset="0"/>
              </a:rPr>
              <a:t>Select </a:t>
            </a:r>
            <a:r>
              <a:rPr lang="en-US" altLang="zh-CN" sz="2000" b="1" dirty="0">
                <a:latin typeface="Arial" panose="020B0604020202090204" pitchFamily="34" charset="0"/>
                <a:ea typeface="黑体" panose="02010609060101010101" pitchFamily="49" charset="-122"/>
                <a:cs typeface="Times New Roman" panose="02020503050405090304" pitchFamily="18" charset="0"/>
              </a:rPr>
              <a:t>CHINA CERNET Federation</a:t>
            </a:r>
            <a:r>
              <a:rPr lang="en-US" altLang="zh-CN" sz="2000" dirty="0">
                <a:latin typeface="Arial" panose="020B0604020202090204" pitchFamily="34" charset="0"/>
                <a:ea typeface="黑体" panose="02010609060101010101" pitchFamily="49" charset="-122"/>
                <a:cs typeface="Times New Roman" panose="02020503050405090304" pitchFamily="18" charset="0"/>
              </a:rPr>
              <a:t>, then choose </a:t>
            </a:r>
            <a:r>
              <a:rPr lang="en-US" altLang="zh-CN" sz="2000" b="1" dirty="0">
                <a:latin typeface="Arial" panose="020B0604020202090204" pitchFamily="34" charset="0"/>
                <a:ea typeface="黑体" panose="02010609060101010101" pitchFamily="49" charset="-122"/>
                <a:cs typeface="Times New Roman" panose="02020503050405090304" pitchFamily="18" charset="0"/>
              </a:rPr>
              <a:t>Southeast University </a:t>
            </a:r>
            <a:r>
              <a:rPr lang="en-US" altLang="zh-CN" sz="2000" dirty="0">
                <a:latin typeface="Arial" panose="020B0604020202090204" pitchFamily="34" charset="0"/>
                <a:ea typeface="黑体" panose="02010609060101010101" pitchFamily="49" charset="-122"/>
                <a:cs typeface="Times New Roman" panose="02020503050405090304" pitchFamily="18" charset="0"/>
              </a:rPr>
              <a:t>on the CARSI page.</a:t>
            </a:r>
            <a:endParaRPr lang="zh-CN" altLang="zh-CN" sz="2000" dirty="0">
              <a:latin typeface="Arial" panose="020B0604020202090204" pitchFamily="34" charset="0"/>
              <a:ea typeface="黑体" panose="02010609060101010101" pitchFamily="49" charset="-122"/>
              <a:cs typeface="Times New Roman" panose="02020503050405090304" pitchFamily="18" charset="0"/>
            </a:endParaRPr>
          </a:p>
        </p:txBody>
      </p:sp>
      <p:sp>
        <p:nvSpPr>
          <p:cNvPr id="14" name="文本框 13"/>
          <p:cNvSpPr txBox="1"/>
          <p:nvPr/>
        </p:nvSpPr>
        <p:spPr>
          <a:xfrm>
            <a:off x="9519413" y="4965556"/>
            <a:ext cx="2541214" cy="1015663"/>
          </a:xfrm>
          <a:prstGeom prst="rect">
            <a:avLst/>
          </a:prstGeom>
          <a:noFill/>
        </p:spPr>
        <p:txBody>
          <a:bodyPr wrap="square">
            <a:spAutoFit/>
          </a:bodyPr>
          <a:lstStyle/>
          <a:p>
            <a:pPr marL="457200" indent="-457200">
              <a:buFont typeface="+mj-lt"/>
              <a:buAutoNum type="arabicPeriod" startAt="3"/>
            </a:pPr>
            <a:r>
              <a:rPr lang="en-US" altLang="zh-CN" sz="2000" dirty="0">
                <a:latin typeface="Arial" panose="020B0604020202090204" pitchFamily="34" charset="0"/>
                <a:ea typeface="黑体" panose="02010609060101010101" pitchFamily="49" charset="-122"/>
                <a:cs typeface="Times New Roman" panose="02020503050405090304" pitchFamily="18" charset="0"/>
              </a:rPr>
              <a:t>Sign in with your student ID. That’s it! </a:t>
            </a:r>
            <a:endParaRPr lang="en-US" altLang="zh-CN" sz="2000" dirty="0">
              <a:latin typeface="Arial" panose="020B0604020202090204" pitchFamily="34" charset="0"/>
              <a:ea typeface="黑体" panose="02010609060101010101" pitchFamily="49" charset="-122"/>
              <a:cs typeface="Times New Roman" panose="0202050305040509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515AB8F-1C56-49E9-90C8-78D22B0C1B97}" type="slidenum">
              <a:rPr lang="zh-CN" altLang="en-US" smtClean="0">
                <a:latin typeface="Arial" panose="020B0604020202090204" pitchFamily="34" charset="0"/>
                <a:ea typeface="黑体" panose="02010609060101010101" pitchFamily="49" charset="-122"/>
              </a:rPr>
            </a:fld>
            <a:endParaRPr lang="zh-CN" altLang="en-US" dirty="0">
              <a:latin typeface="Arial" panose="020B0604020202090204" pitchFamily="34" charset="0"/>
              <a:ea typeface="黑体" panose="02010609060101010101" pitchFamily="49" charset="-122"/>
            </a:endParaRPr>
          </a:p>
        </p:txBody>
      </p:sp>
      <p:sp>
        <p:nvSpPr>
          <p:cNvPr id="4" name="标题 3"/>
          <p:cNvSpPr>
            <a:spLocks noGrp="1"/>
          </p:cNvSpPr>
          <p:nvPr>
            <p:ph type="title"/>
          </p:nvPr>
        </p:nvSpPr>
        <p:spPr/>
        <p:txBody>
          <a:bodyPr/>
          <a:lstStyle/>
          <a:p>
            <a:r>
              <a:rPr lang="en-US" altLang="zh-CN" dirty="0">
                <a:latin typeface="Arial" panose="020B0604020202090204" pitchFamily="34" charset="0"/>
                <a:ea typeface="黑体" panose="02010609060101010101" pitchFamily="49" charset="-122"/>
                <a:cs typeface="+mn-ea"/>
                <a:sym typeface="+mn-lt"/>
              </a:rPr>
              <a:t>Basic Search</a:t>
            </a:r>
            <a:endParaRPr kumimoji="1" lang="zh-CN" altLang="en-US" dirty="0">
              <a:latin typeface="Arial" panose="020B0604020202090204" pitchFamily="34" charset="0"/>
              <a:ea typeface="黑体" panose="02010609060101010101" pitchFamily="49" charset="-122"/>
            </a:endParaRPr>
          </a:p>
        </p:txBody>
      </p:sp>
      <p:sp>
        <p:nvSpPr>
          <p:cNvPr id="11" name="Google Shape;366;p35"/>
          <p:cNvSpPr txBox="1"/>
          <p:nvPr/>
        </p:nvSpPr>
        <p:spPr>
          <a:xfrm>
            <a:off x="721285" y="853924"/>
            <a:ext cx="7775015" cy="199787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buClr>
                <a:srgbClr val="000000"/>
              </a:buClr>
              <a:buSzPts val="275"/>
              <a:buFont typeface="+mj-lt"/>
              <a:buAutoNum type="arabicPeriod"/>
            </a:pPr>
            <a:r>
              <a:rPr lang="en-US" sz="2400" dirty="0">
                <a:latin typeface="Arial" panose="020B0604020202090204" pitchFamily="34" charset="0"/>
                <a:ea typeface="黑体" panose="02010609060101010101" pitchFamily="49" charset="-122"/>
                <a:cs typeface="Times New Roman" panose="02020503050405090304" pitchFamily="18" charset="0"/>
              </a:rPr>
              <a:t>Enter keywords (e.g., topic, author, or title) in the search bar and click </a:t>
            </a:r>
            <a:r>
              <a:rPr lang="en-US" sz="2400" b="1" dirty="0">
                <a:latin typeface="Arial" panose="020B0604020202090204" pitchFamily="34" charset="0"/>
                <a:ea typeface="黑体" panose="02010609060101010101" pitchFamily="49" charset="-122"/>
                <a:cs typeface="Times New Roman" panose="02020503050405090304" pitchFamily="18" charset="0"/>
              </a:rPr>
              <a:t>search</a:t>
            </a:r>
            <a:r>
              <a:rPr lang="en-US" sz="2400" dirty="0">
                <a:latin typeface="Arial" panose="020B0604020202090204" pitchFamily="34" charset="0"/>
                <a:ea typeface="黑体" panose="02010609060101010101" pitchFamily="49" charset="-122"/>
                <a:cs typeface="Times New Roman" panose="02020503050405090304" pitchFamily="18" charset="0"/>
              </a:rPr>
              <a:t>. The results will display all matching items across WOS databases.</a:t>
            </a:r>
            <a:endParaRPr lang="en-US" sz="2400" dirty="0">
              <a:latin typeface="Arial" panose="020B0604020202090204" pitchFamily="34" charset="0"/>
              <a:ea typeface="黑体" panose="02010609060101010101" pitchFamily="49" charset="-122"/>
              <a:cs typeface="Times New Roman" panose="02020503050405090304" pitchFamily="18" charset="0"/>
            </a:endParaRPr>
          </a:p>
        </p:txBody>
      </p:sp>
      <p:grpSp>
        <p:nvGrpSpPr>
          <p:cNvPr id="16" name="组合 15"/>
          <p:cNvGrpSpPr/>
          <p:nvPr/>
        </p:nvGrpSpPr>
        <p:grpSpPr>
          <a:xfrm>
            <a:off x="10061999" y="1029600"/>
            <a:ext cx="1818000" cy="2520000"/>
            <a:chOff x="10062000" y="1029600"/>
            <a:chExt cx="1408715" cy="1954800"/>
          </a:xfrm>
        </p:grpSpPr>
        <p:pic>
          <p:nvPicPr>
            <p:cNvPr id="8" name="图片 7"/>
            <p:cNvPicPr>
              <a:picLocks noChangeAspect="1"/>
            </p:cNvPicPr>
            <p:nvPr/>
          </p:nvPicPr>
          <p:blipFill>
            <a:blip r:embed="rId1"/>
            <a:stretch>
              <a:fillRect/>
            </a:stretch>
          </p:blipFill>
          <p:spPr>
            <a:xfrm>
              <a:off x="10062000" y="1029600"/>
              <a:ext cx="1408715" cy="1954800"/>
            </a:xfrm>
            <a:prstGeom prst="rect">
              <a:avLst/>
            </a:prstGeom>
          </p:spPr>
        </p:pic>
        <p:sp>
          <p:nvSpPr>
            <p:cNvPr id="9" name="矩形 8"/>
            <p:cNvSpPr/>
            <p:nvPr/>
          </p:nvSpPr>
          <p:spPr>
            <a:xfrm>
              <a:off x="10850564" y="1304238"/>
              <a:ext cx="620151" cy="299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2"/>
          <a:stretch>
            <a:fillRect/>
          </a:stretch>
        </p:blipFill>
        <p:spPr>
          <a:xfrm>
            <a:off x="1034522" y="2406750"/>
            <a:ext cx="8543746" cy="3828950"/>
          </a:xfrm>
          <a:prstGeom prst="rect">
            <a:avLst/>
          </a:prstGeom>
        </p:spPr>
      </p:pic>
      <p:cxnSp>
        <p:nvCxnSpPr>
          <p:cNvPr id="13" name="连接符: 肘形 12"/>
          <p:cNvCxnSpPr>
            <a:stCxn id="9" idx="1"/>
            <a:endCxn id="12" idx="3"/>
          </p:cNvCxnSpPr>
          <p:nvPr/>
        </p:nvCxnSpPr>
        <p:spPr>
          <a:xfrm rot="10800000" flipV="1">
            <a:off x="9578269" y="1576459"/>
            <a:ext cx="1501403" cy="274476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515AB8F-1C56-49E9-90C8-78D22B0C1B97}" type="slidenum">
              <a:rPr lang="zh-CN" altLang="en-US" smtClean="0">
                <a:latin typeface="Arial" panose="020B0604020202090204" pitchFamily="34" charset="0"/>
                <a:ea typeface="黑体" panose="02010609060101010101" pitchFamily="49" charset="-122"/>
              </a:rPr>
            </a:fld>
            <a:endParaRPr lang="zh-CN" altLang="en-US" dirty="0">
              <a:latin typeface="Arial" panose="020B0604020202090204" pitchFamily="34" charset="0"/>
              <a:ea typeface="黑体" panose="02010609060101010101" pitchFamily="49" charset="-122"/>
            </a:endParaRPr>
          </a:p>
        </p:txBody>
      </p:sp>
      <p:sp>
        <p:nvSpPr>
          <p:cNvPr id="4" name="标题 3"/>
          <p:cNvSpPr>
            <a:spLocks noGrp="1"/>
          </p:cNvSpPr>
          <p:nvPr>
            <p:ph type="title"/>
          </p:nvPr>
        </p:nvSpPr>
        <p:spPr/>
        <p:txBody>
          <a:bodyPr/>
          <a:lstStyle/>
          <a:p>
            <a:r>
              <a:rPr lang="en-US" altLang="zh-CN" dirty="0">
                <a:latin typeface="Arial" panose="020B0604020202090204" pitchFamily="34" charset="0"/>
                <a:ea typeface="黑体" panose="02010609060101010101" pitchFamily="49" charset="-122"/>
                <a:cs typeface="+mn-ea"/>
                <a:sym typeface="+mn-lt"/>
              </a:rPr>
              <a:t>Advanced Search: Principles</a:t>
            </a:r>
            <a:endParaRPr kumimoji="1" lang="zh-CN" altLang="en-US" dirty="0">
              <a:latin typeface="Arial" panose="020B0604020202090204" pitchFamily="34" charset="0"/>
              <a:ea typeface="黑体" panose="02010609060101010101" pitchFamily="49" charset="-122"/>
            </a:endParaRPr>
          </a:p>
        </p:txBody>
      </p:sp>
      <p:grpSp>
        <p:nvGrpSpPr>
          <p:cNvPr id="20" name="组合 19"/>
          <p:cNvGrpSpPr>
            <a:grpSpLocks noChangeAspect="1"/>
          </p:cNvGrpSpPr>
          <p:nvPr/>
        </p:nvGrpSpPr>
        <p:grpSpPr>
          <a:xfrm>
            <a:off x="10062000" y="1029600"/>
            <a:ext cx="1816023" cy="2520000"/>
            <a:chOff x="10062000" y="1029600"/>
            <a:chExt cx="1408715" cy="1954800"/>
          </a:xfrm>
        </p:grpSpPr>
        <p:pic>
          <p:nvPicPr>
            <p:cNvPr id="6" name="图片 5"/>
            <p:cNvPicPr>
              <a:picLocks noChangeAspect="1"/>
            </p:cNvPicPr>
            <p:nvPr/>
          </p:nvPicPr>
          <p:blipFill>
            <a:blip r:embed="rId1"/>
            <a:stretch>
              <a:fillRect/>
            </a:stretch>
          </p:blipFill>
          <p:spPr>
            <a:xfrm>
              <a:off x="10062000" y="1029600"/>
              <a:ext cx="1408715" cy="1954800"/>
            </a:xfrm>
            <a:prstGeom prst="rect">
              <a:avLst/>
            </a:prstGeom>
          </p:spPr>
        </p:pic>
        <p:sp>
          <p:nvSpPr>
            <p:cNvPr id="7" name="矩形 6"/>
            <p:cNvSpPr/>
            <p:nvPr/>
          </p:nvSpPr>
          <p:spPr>
            <a:xfrm>
              <a:off x="10080097" y="2540372"/>
              <a:ext cx="761470" cy="4250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连接符: 肘形 7"/>
          <p:cNvCxnSpPr>
            <a:stCxn id="7" idx="2"/>
            <a:endCxn id="5" idx="3"/>
          </p:cNvCxnSpPr>
          <p:nvPr/>
        </p:nvCxnSpPr>
        <p:spPr>
          <a:xfrm rot="5400000">
            <a:off x="9392180" y="2879817"/>
            <a:ext cx="538614" cy="1829322"/>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091256" y="1990401"/>
            <a:ext cx="9899505" cy="4146767"/>
            <a:chOff x="1091256" y="1990401"/>
            <a:chExt cx="9899505" cy="4146767"/>
          </a:xfrm>
        </p:grpSpPr>
        <p:pic>
          <p:nvPicPr>
            <p:cNvPr id="5" name="图片 4"/>
            <p:cNvPicPr>
              <a:picLocks noChangeAspect="1"/>
            </p:cNvPicPr>
            <p:nvPr/>
          </p:nvPicPr>
          <p:blipFill>
            <a:blip r:embed="rId2"/>
            <a:stretch>
              <a:fillRect/>
            </a:stretch>
          </p:blipFill>
          <p:spPr>
            <a:xfrm>
              <a:off x="1091256" y="1990401"/>
              <a:ext cx="7655570" cy="4146767"/>
            </a:xfrm>
            <a:prstGeom prst="rect">
              <a:avLst/>
            </a:prstGeom>
          </p:spPr>
        </p:pic>
        <p:sp>
          <p:nvSpPr>
            <p:cNvPr id="13" name="文本框 12"/>
            <p:cNvSpPr txBox="1"/>
            <p:nvPr/>
          </p:nvSpPr>
          <p:spPr>
            <a:xfrm>
              <a:off x="3103599" y="3488699"/>
              <a:ext cx="6261232" cy="369332"/>
            </a:xfrm>
            <a:prstGeom prst="rect">
              <a:avLst/>
            </a:prstGeom>
            <a:noFill/>
          </p:spPr>
          <p:txBody>
            <a:bodyPr wrap="square">
              <a:spAutoFit/>
            </a:bodyPr>
            <a:lstStyle/>
            <a:p>
              <a:r>
                <a:rPr lang="en-US" altLang="zh-CN" sz="1800" b="1" dirty="0">
                  <a:solidFill>
                    <a:srgbClr val="FB330C"/>
                  </a:solidFill>
                  <a:latin typeface="Arial" panose="020B0604020202090204" pitchFamily="34" charset="0"/>
                  <a:ea typeface="黑体" panose="02010609060101010101" pitchFamily="49" charset="-122"/>
                  <a:cs typeface="Times New Roman" panose="02020503050405090304" pitchFamily="18" charset="0"/>
                </a:rPr>
                <a:t>Field selection </a:t>
              </a:r>
              <a:endParaRPr lang="zh-CN" altLang="en-US" b="1" dirty="0">
                <a:solidFill>
                  <a:srgbClr val="FB330C"/>
                </a:solidFill>
              </a:endParaRPr>
            </a:p>
          </p:txBody>
        </p:sp>
        <p:sp>
          <p:nvSpPr>
            <p:cNvPr id="15" name="文本框 14"/>
            <p:cNvSpPr txBox="1"/>
            <p:nvPr/>
          </p:nvSpPr>
          <p:spPr>
            <a:xfrm>
              <a:off x="7120896" y="4202478"/>
              <a:ext cx="3869865" cy="369332"/>
            </a:xfrm>
            <a:prstGeom prst="rect">
              <a:avLst/>
            </a:prstGeom>
            <a:noFill/>
          </p:spPr>
          <p:txBody>
            <a:bodyPr wrap="square">
              <a:spAutoFit/>
            </a:bodyPr>
            <a:lstStyle/>
            <a:p>
              <a:r>
                <a:rPr lang="en-US" altLang="zh-CN" b="1" dirty="0">
                  <a:solidFill>
                    <a:srgbClr val="FB330C"/>
                  </a:solidFill>
                  <a:latin typeface="Arial" panose="020B0604020202090204" pitchFamily="34" charset="0"/>
                  <a:ea typeface="黑体" panose="02010609060101010101" pitchFamily="49" charset="-122"/>
                  <a:cs typeface="Times New Roman" panose="02020503050405090304" pitchFamily="18" charset="0"/>
                </a:rPr>
                <a:t>Boolean logic </a:t>
              </a:r>
              <a:endParaRPr lang="zh-CN" altLang="en-US" b="1" dirty="0">
                <a:solidFill>
                  <a:srgbClr val="FB330C"/>
                </a:solidFill>
                <a:latin typeface="Arial" panose="020B0604020202090204" pitchFamily="34" charset="0"/>
                <a:ea typeface="黑体" panose="02010609060101010101" pitchFamily="49" charset="-122"/>
                <a:cs typeface="Times New Roman" panose="02020503050405090304" pitchFamily="18" charset="0"/>
              </a:endParaRPr>
            </a:p>
          </p:txBody>
        </p:sp>
        <p:sp>
          <p:nvSpPr>
            <p:cNvPr id="17" name="文本框 16"/>
            <p:cNvSpPr txBox="1"/>
            <p:nvPr/>
          </p:nvSpPr>
          <p:spPr>
            <a:xfrm>
              <a:off x="2460057" y="4624516"/>
              <a:ext cx="7271886" cy="369332"/>
            </a:xfrm>
            <a:prstGeom prst="rect">
              <a:avLst/>
            </a:prstGeom>
            <a:noFill/>
          </p:spPr>
          <p:txBody>
            <a:bodyPr wrap="square">
              <a:spAutoFit/>
            </a:bodyPr>
            <a:lstStyle/>
            <a:p>
              <a:r>
                <a:rPr lang="en-US" altLang="zh-CN" b="1" dirty="0">
                  <a:solidFill>
                    <a:srgbClr val="FB330C"/>
                  </a:solidFill>
                  <a:latin typeface="Arial" panose="020B0604020202090204" pitchFamily="34" charset="0"/>
                  <a:ea typeface="黑体" panose="02010609060101010101" pitchFamily="49" charset="-122"/>
                  <a:cs typeface="Times New Roman" panose="02020503050405090304" pitchFamily="18" charset="0"/>
                </a:rPr>
                <a:t>Precision options </a:t>
              </a:r>
              <a:endParaRPr lang="zh-CN" altLang="en-US" b="1" dirty="0">
                <a:solidFill>
                  <a:srgbClr val="FB330C"/>
                </a:solidFill>
                <a:latin typeface="Arial" panose="020B0604020202090204" pitchFamily="34" charset="0"/>
                <a:ea typeface="黑体" panose="02010609060101010101" pitchFamily="49" charset="-122"/>
                <a:cs typeface="Times New Roman" panose="02020503050405090304" pitchFamily="18" charset="0"/>
              </a:endParaRPr>
            </a:p>
          </p:txBody>
        </p:sp>
      </p:grpSp>
      <p:sp>
        <p:nvSpPr>
          <p:cNvPr id="18" name="文本框 17"/>
          <p:cNvSpPr txBox="1"/>
          <p:nvPr/>
        </p:nvSpPr>
        <p:spPr>
          <a:xfrm>
            <a:off x="1091255" y="922032"/>
            <a:ext cx="6492167" cy="1015663"/>
          </a:xfrm>
          <a:prstGeom prst="rect">
            <a:avLst/>
          </a:prstGeom>
          <a:noFill/>
        </p:spPr>
        <p:txBody>
          <a:bodyPr wrap="square" rtlCol="0">
            <a:spAutoFit/>
          </a:bodyPr>
          <a:lstStyle/>
          <a:p>
            <a:r>
              <a:rPr lang="en-US" altLang="zh-CN" sz="2000" dirty="0"/>
              <a:t>Click </a:t>
            </a:r>
            <a:r>
              <a:rPr lang="en-US" altLang="zh-CN" sz="2000" b="1" dirty="0"/>
              <a:t>Advanced Search </a:t>
            </a:r>
            <a:r>
              <a:rPr lang="en-US" altLang="zh-CN" sz="2000" dirty="0"/>
              <a:t>below the quick search bar to open the advanced search page. Configure the search parameters to perform an Advanced Search.</a:t>
            </a:r>
            <a:endParaRPr lang="zh-CN" alt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515AB8F-1C56-49E9-90C8-78D22B0C1B97}" type="slidenum">
              <a:rPr lang="zh-CN" altLang="en-US" smtClean="0">
                <a:latin typeface="Arial" panose="020B0604020202090204" pitchFamily="34" charset="0"/>
                <a:ea typeface="黑体" panose="02010609060101010101" pitchFamily="49" charset="-122"/>
              </a:rPr>
            </a:fld>
            <a:endParaRPr lang="zh-CN" altLang="en-US" dirty="0">
              <a:latin typeface="Arial" panose="020B0604020202090204" pitchFamily="34" charset="0"/>
              <a:ea typeface="黑体" panose="02010609060101010101" pitchFamily="49" charset="-122"/>
            </a:endParaRPr>
          </a:p>
        </p:txBody>
      </p:sp>
      <p:sp>
        <p:nvSpPr>
          <p:cNvPr id="4" name="标题 3"/>
          <p:cNvSpPr>
            <a:spLocks noGrp="1"/>
          </p:cNvSpPr>
          <p:nvPr>
            <p:ph type="title"/>
          </p:nvPr>
        </p:nvSpPr>
        <p:spPr/>
        <p:txBody>
          <a:bodyPr/>
          <a:lstStyle/>
          <a:p>
            <a:r>
              <a:rPr lang="en-US" altLang="zh-CN" dirty="0">
                <a:latin typeface="Arial" panose="020B0604020202090204" pitchFamily="34" charset="0"/>
                <a:ea typeface="黑体" panose="02010609060101010101" pitchFamily="49" charset="-122"/>
                <a:cs typeface="+mn-ea"/>
                <a:sym typeface="+mn-lt"/>
              </a:rPr>
              <a:t>Advanced Search: An example</a:t>
            </a:r>
            <a:endParaRPr kumimoji="1" lang="zh-CN" altLang="en-US" dirty="0">
              <a:latin typeface="Arial" panose="020B0604020202090204" pitchFamily="34" charset="0"/>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091255" y="1458748"/>
            <a:ext cx="8389629" cy="4719166"/>
          </a:xfrm>
          <a:prstGeom prst="rect">
            <a:avLst/>
          </a:prstGeom>
        </p:spPr>
      </p:pic>
      <p:sp>
        <p:nvSpPr>
          <p:cNvPr id="7" name="文本框 6"/>
          <p:cNvSpPr txBox="1"/>
          <p:nvPr/>
        </p:nvSpPr>
        <p:spPr>
          <a:xfrm>
            <a:off x="776915" y="913087"/>
            <a:ext cx="10638169" cy="494751"/>
          </a:xfrm>
          <a:prstGeom prst="rect">
            <a:avLst/>
          </a:prstGeom>
          <a:noFill/>
        </p:spPr>
        <p:txBody>
          <a:bodyPr wrap="square">
            <a:spAutoFit/>
          </a:bodyPr>
          <a:lstStyle/>
          <a:p>
            <a:pPr marL="342900" indent="-342900">
              <a:lnSpc>
                <a:spcPct val="120000"/>
              </a:lnSpc>
              <a:spcBef>
                <a:spcPts val="0"/>
              </a:spcBef>
              <a:buClr>
                <a:srgbClr val="000000"/>
              </a:buClr>
              <a:buSzPts val="275"/>
              <a:buFont typeface="+mj-lt"/>
              <a:buAutoNum type="arabicPeriod"/>
            </a:pPr>
            <a:r>
              <a:rPr lang="en-US" altLang="zh-CN" sz="2400" dirty="0">
                <a:latin typeface="Arial" panose="020B0604020202090204" pitchFamily="34" charset="0"/>
                <a:ea typeface="黑体" panose="02010609060101010101" pitchFamily="49" charset="-122"/>
                <a:cs typeface="Times New Roman" panose="02020503050405090304" pitchFamily="18" charset="0"/>
              </a:rPr>
              <a:t>Example: ((Topic: COVID-19 OR Title: SARS-CoV-2) AND Author: Smith).</a:t>
            </a:r>
            <a:endParaRPr lang="en-US" altLang="zh-CN" sz="2400" dirty="0">
              <a:latin typeface="Arial" panose="020B0604020202090204" pitchFamily="34" charset="0"/>
              <a:ea typeface="黑体" panose="02010609060101010101" pitchFamily="49" charset="-122"/>
              <a:cs typeface="Times New Roman" panose="02020503050405090304" pitchFamily="18" charset="0"/>
            </a:endParaRPr>
          </a:p>
        </p:txBody>
      </p:sp>
      <p:sp>
        <p:nvSpPr>
          <p:cNvPr id="3" name="文本框 2"/>
          <p:cNvSpPr txBox="1"/>
          <p:nvPr/>
        </p:nvSpPr>
        <p:spPr>
          <a:xfrm>
            <a:off x="1631950" y="3847224"/>
            <a:ext cx="380232" cy="338554"/>
          </a:xfrm>
          <a:prstGeom prst="rect">
            <a:avLst/>
          </a:prstGeom>
          <a:noFill/>
        </p:spPr>
        <p:txBody>
          <a:bodyPr wrap="none" rtlCol="0">
            <a:spAutoFit/>
          </a:bodyPr>
          <a:lstStyle/>
          <a:p>
            <a:r>
              <a:rPr lang="en-US" altLang="zh-CN" sz="1600" dirty="0">
                <a:solidFill>
                  <a:srgbClr val="FB2209"/>
                </a:solidFill>
              </a:rPr>
              <a:t>(</a:t>
            </a:r>
            <a:r>
              <a:rPr lang="en-US" altLang="zh-CN" sz="1600" b="1" dirty="0" err="1">
                <a:solidFill>
                  <a:srgbClr val="FB2209"/>
                </a:solidFill>
              </a:rPr>
              <a:t>i</a:t>
            </a:r>
            <a:r>
              <a:rPr lang="en-US" altLang="zh-CN" sz="1600" dirty="0">
                <a:solidFill>
                  <a:srgbClr val="FB2209"/>
                </a:solidFill>
              </a:rPr>
              <a:t>)</a:t>
            </a:r>
            <a:endParaRPr lang="zh-CN" altLang="en-US" sz="1600" dirty="0">
              <a:solidFill>
                <a:srgbClr val="FB2209"/>
              </a:solidFill>
            </a:endParaRPr>
          </a:p>
        </p:txBody>
      </p:sp>
      <p:sp>
        <p:nvSpPr>
          <p:cNvPr id="6" name="文本框 5"/>
          <p:cNvSpPr txBox="1"/>
          <p:nvPr/>
        </p:nvSpPr>
        <p:spPr>
          <a:xfrm>
            <a:off x="1609508" y="4384636"/>
            <a:ext cx="457176" cy="338554"/>
          </a:xfrm>
          <a:prstGeom prst="rect">
            <a:avLst/>
          </a:prstGeom>
          <a:noFill/>
        </p:spPr>
        <p:txBody>
          <a:bodyPr wrap="square" rtlCol="0">
            <a:spAutoFit/>
          </a:bodyPr>
          <a:lstStyle>
            <a:defPPr>
              <a:defRPr lang="zh-CN"/>
            </a:defPPr>
            <a:lvl1pPr>
              <a:defRPr sz="1600"/>
            </a:lvl1pPr>
          </a:lstStyle>
          <a:p>
            <a:r>
              <a:rPr lang="en-US" altLang="zh-CN" dirty="0">
                <a:solidFill>
                  <a:srgbClr val="FB2209"/>
                </a:solidFill>
              </a:rPr>
              <a:t>(</a:t>
            </a:r>
            <a:r>
              <a:rPr lang="en-US" altLang="zh-CN" b="1" dirty="0">
                <a:solidFill>
                  <a:srgbClr val="FB2209"/>
                </a:solidFill>
              </a:rPr>
              <a:t>ii</a:t>
            </a:r>
            <a:r>
              <a:rPr lang="en-US" altLang="zh-CN" dirty="0">
                <a:solidFill>
                  <a:srgbClr val="FB2209"/>
                </a:solidFill>
              </a:rPr>
              <a:t>)</a:t>
            </a:r>
            <a:endParaRPr lang="zh-CN" altLang="en-US" dirty="0">
              <a:solidFill>
                <a:srgbClr val="FB2209"/>
              </a:solidFill>
            </a:endParaRPr>
          </a:p>
        </p:txBody>
      </p:sp>
      <p:sp>
        <p:nvSpPr>
          <p:cNvPr id="8" name="文本框 7"/>
          <p:cNvSpPr txBox="1"/>
          <p:nvPr/>
        </p:nvSpPr>
        <p:spPr>
          <a:xfrm>
            <a:off x="1609508" y="4922048"/>
            <a:ext cx="495649" cy="338554"/>
          </a:xfrm>
          <a:prstGeom prst="rect">
            <a:avLst/>
          </a:prstGeom>
          <a:noFill/>
        </p:spPr>
        <p:txBody>
          <a:bodyPr wrap="none" rtlCol="0">
            <a:spAutoFit/>
          </a:bodyPr>
          <a:lstStyle/>
          <a:p>
            <a:r>
              <a:rPr lang="en-US" altLang="zh-CN" sz="1600" dirty="0">
                <a:solidFill>
                  <a:srgbClr val="FB2209"/>
                </a:solidFill>
              </a:rPr>
              <a:t>(</a:t>
            </a:r>
            <a:r>
              <a:rPr lang="en-US" altLang="zh-CN" sz="1600" b="1" dirty="0">
                <a:solidFill>
                  <a:srgbClr val="FB2209"/>
                </a:solidFill>
              </a:rPr>
              <a:t>iii</a:t>
            </a:r>
            <a:r>
              <a:rPr lang="en-US" altLang="zh-CN" sz="1600" dirty="0">
                <a:solidFill>
                  <a:srgbClr val="FB2209"/>
                </a:solidFill>
              </a:rPr>
              <a:t>)</a:t>
            </a:r>
            <a:endParaRPr lang="zh-CN" altLang="en-US" sz="1600" dirty="0">
              <a:solidFill>
                <a:srgbClr val="FB220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5" y="237834"/>
            <a:ext cx="8168208" cy="790865"/>
          </a:xfrm>
        </p:spPr>
        <p:txBody>
          <a:bodyPr/>
          <a:lstStyle/>
          <a:p>
            <a:r>
              <a:rPr lang="en-US" altLang="zh-CN" dirty="0">
                <a:latin typeface="Arial" panose="020B0604020202090204" pitchFamily="34" charset="0"/>
                <a:ea typeface="黑体" panose="02010609060101010101" pitchFamily="49" charset="-122"/>
              </a:rPr>
              <a:t>Filtering &amp; Sorting</a:t>
            </a:r>
            <a:endParaRPr lang="zh-CN" altLang="en-US" dirty="0">
              <a:latin typeface="Arial" panose="020B0604020202090204" pitchFamily="34" charset="0"/>
              <a:ea typeface="黑体" panose="02010609060101010101" pitchFamily="49" charset="-122"/>
              <a:sym typeface="+mn-lt"/>
            </a:endParaRPr>
          </a:p>
        </p:txBody>
      </p:sp>
      <p:sp>
        <p:nvSpPr>
          <p:cNvPr id="5" name="灯片编号占位符 4"/>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sym typeface="+mn-lt"/>
              </a:rPr>
            </a:fld>
            <a:endParaRPr lang="zh-CN" altLang="en-US">
              <a:latin typeface="Arial" panose="020B0604020202090204" pitchFamily="34" charset="0"/>
              <a:ea typeface="黑体" panose="02010609060101010101" pitchFamily="49" charset="-122"/>
              <a:sym typeface="+mn-lt"/>
            </a:endParaRPr>
          </a:p>
        </p:txBody>
      </p:sp>
      <p:sp>
        <p:nvSpPr>
          <p:cNvPr id="33" name="íś1ïḍé"/>
          <p:cNvSpPr txBox="1"/>
          <p:nvPr/>
        </p:nvSpPr>
        <p:spPr bwMode="auto">
          <a:xfrm>
            <a:off x="1007851" y="2019908"/>
            <a:ext cx="2152654" cy="8904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50000"/>
              </a:lnSpc>
              <a:spcBef>
                <a:spcPct val="0"/>
              </a:spcBef>
              <a:defRPr/>
            </a:pPr>
            <a:r>
              <a:rPr lang="en-US" altLang="zh-CN" sz="2400" dirty="0">
                <a:latin typeface="Arial" panose="020B0604020202090204" pitchFamily="34" charset="0"/>
                <a:ea typeface="黑体" panose="02010609060101010101" pitchFamily="49" charset="-122"/>
                <a:cs typeface="Times New Roman" panose="02020503050405090304" pitchFamily="18" charset="0"/>
              </a:rPr>
              <a:t>1. Locate the Filter Panel</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p:txBody>
      </p:sp>
      <p:sp>
        <p:nvSpPr>
          <p:cNvPr id="36" name="íś1ïḍé"/>
          <p:cNvSpPr txBox="1"/>
          <p:nvPr/>
        </p:nvSpPr>
        <p:spPr bwMode="auto">
          <a:xfrm>
            <a:off x="3666806" y="5414455"/>
            <a:ext cx="2152654" cy="82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defRPr/>
            </a:pPr>
            <a:r>
              <a:rPr lang="en-US" altLang="zh-CN" sz="1900" dirty="0">
                <a:latin typeface="Arial" panose="020B0604020202090204" pitchFamily="34" charset="0"/>
                <a:ea typeface="黑体" panose="02010609060101010101" pitchFamily="49" charset="-122"/>
                <a:cs typeface="Times New Roman" panose="02020503050405090304" pitchFamily="18" charset="0"/>
              </a:rPr>
              <a:t>2. Utilize Quick Filters</a:t>
            </a:r>
            <a:endParaRPr lang="en-US" altLang="zh-CN" sz="1900" dirty="0">
              <a:latin typeface="Arial" panose="020B0604020202090204" pitchFamily="34" charset="0"/>
              <a:ea typeface="黑体" panose="02010609060101010101" pitchFamily="49" charset="-122"/>
              <a:cs typeface="Times New Roman" panose="02020503050405090304" pitchFamily="18" charset="0"/>
              <a:sym typeface="+mn-lt"/>
            </a:endParaRPr>
          </a:p>
        </p:txBody>
      </p:sp>
      <p:sp>
        <p:nvSpPr>
          <p:cNvPr id="39" name="íś1ïḍé"/>
          <p:cNvSpPr txBox="1"/>
          <p:nvPr/>
        </p:nvSpPr>
        <p:spPr bwMode="auto">
          <a:xfrm>
            <a:off x="6362781" y="2019908"/>
            <a:ext cx="2152654" cy="7908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9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40000"/>
              </a:lnSpc>
              <a:spcBef>
                <a:spcPct val="0"/>
              </a:spcBef>
              <a:defRPr/>
            </a:pPr>
            <a:r>
              <a:rPr lang="en-US" altLang="zh-CN" sz="2000" dirty="0">
                <a:latin typeface="Arial" panose="020B0604020202090204" pitchFamily="34" charset="0"/>
                <a:ea typeface="黑体" panose="02010609060101010101" pitchFamily="49" charset="-122"/>
                <a:cs typeface="Times New Roman" panose="02020503050405090304" pitchFamily="18" charset="0"/>
              </a:rPr>
              <a:t>3. Refine by Specific Attributes</a:t>
            </a:r>
            <a:endParaRPr lang="en-US" altLang="zh-CN" sz="2000" dirty="0">
              <a:latin typeface="Arial" panose="020B0604020202090204" pitchFamily="34" charset="0"/>
              <a:ea typeface="黑体" panose="02010609060101010101" pitchFamily="49" charset="-122"/>
              <a:cs typeface="Times New Roman" panose="02020503050405090304" pitchFamily="18" charset="0"/>
              <a:sym typeface="+mn-lt"/>
            </a:endParaRPr>
          </a:p>
        </p:txBody>
      </p:sp>
      <p:sp>
        <p:nvSpPr>
          <p:cNvPr id="42" name="íś1ïḍé"/>
          <p:cNvSpPr txBox="1"/>
          <p:nvPr/>
        </p:nvSpPr>
        <p:spPr bwMode="auto">
          <a:xfrm>
            <a:off x="9041490" y="5396454"/>
            <a:ext cx="2152654" cy="6633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spcBef>
                <a:spcPct val="0"/>
              </a:spcBef>
              <a:defRPr/>
            </a:pPr>
            <a:r>
              <a:rPr lang="en-US" altLang="zh-CN" sz="1900" dirty="0">
                <a:latin typeface="Arial" panose="020B0604020202090204" pitchFamily="34" charset="0"/>
                <a:ea typeface="黑体" panose="02010609060101010101" pitchFamily="49" charset="-122"/>
                <a:cs typeface="Times New Roman" panose="02020503050405090304" pitchFamily="18" charset="0"/>
              </a:rPr>
              <a:t>4. Sorting Results</a:t>
            </a:r>
            <a:endParaRPr lang="en-US" altLang="zh-CN" sz="1900" dirty="0">
              <a:latin typeface="Arial" panose="020B0604020202090204" pitchFamily="34" charset="0"/>
              <a:ea typeface="黑体" panose="02010609060101010101" pitchFamily="49" charset="-122"/>
              <a:cs typeface="Times New Roman" panose="02020503050405090304" pitchFamily="18" charset="0"/>
              <a:sym typeface="+mn-lt"/>
            </a:endParaRPr>
          </a:p>
        </p:txBody>
      </p:sp>
      <p:grpSp>
        <p:nvGrpSpPr>
          <p:cNvPr id="16" name="组合 15"/>
          <p:cNvGrpSpPr/>
          <p:nvPr/>
        </p:nvGrpSpPr>
        <p:grpSpPr>
          <a:xfrm>
            <a:off x="7029007" y="1301992"/>
            <a:ext cx="822599" cy="822598"/>
            <a:chOff x="7202905" y="3063495"/>
            <a:chExt cx="822599" cy="822598"/>
          </a:xfrm>
        </p:grpSpPr>
        <p:sp>
          <p:nvSpPr>
            <p:cNvPr id="17" name="ïṡḻídé"/>
            <p:cNvSpPr/>
            <p:nvPr/>
          </p:nvSpPr>
          <p:spPr>
            <a:xfrm>
              <a:off x="7202905" y="3063495"/>
              <a:ext cx="822599" cy="822598"/>
            </a:xfrm>
            <a:prstGeom prst="ellipse">
              <a:avLst/>
            </a:prstGeom>
            <a:solidFill>
              <a:srgbClr val="EAB905"/>
            </a:solidFill>
            <a:ln w="57150">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latin typeface="Helvetica" pitchFamily="2" charset="0"/>
                <a:cs typeface="+mn-ea"/>
                <a:sym typeface="+mn-lt"/>
              </a:endParaRPr>
            </a:p>
          </p:txBody>
        </p:sp>
        <p:sp>
          <p:nvSpPr>
            <p:cNvPr id="45" name="íṣ1îḋê"/>
            <p:cNvSpPr/>
            <p:nvPr/>
          </p:nvSpPr>
          <p:spPr>
            <a:xfrm>
              <a:off x="7396502" y="3260587"/>
              <a:ext cx="435404" cy="428414"/>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latin typeface="Helvetica" pitchFamily="2" charset="0"/>
                <a:cs typeface="+mn-ea"/>
                <a:sym typeface="+mn-lt"/>
              </a:endParaRPr>
            </a:p>
          </p:txBody>
        </p:sp>
      </p:grpSp>
      <p:grpSp>
        <p:nvGrpSpPr>
          <p:cNvPr id="13" name="组合 12"/>
          <p:cNvGrpSpPr/>
          <p:nvPr/>
        </p:nvGrpSpPr>
        <p:grpSpPr>
          <a:xfrm>
            <a:off x="4350391" y="4733155"/>
            <a:ext cx="822599" cy="822598"/>
            <a:chOff x="4184116" y="3781412"/>
            <a:chExt cx="822599" cy="822598"/>
          </a:xfrm>
        </p:grpSpPr>
        <p:sp>
          <p:nvSpPr>
            <p:cNvPr id="15" name="i$ḷïḋé"/>
            <p:cNvSpPr/>
            <p:nvPr/>
          </p:nvSpPr>
          <p:spPr>
            <a:xfrm>
              <a:off x="4184116" y="3781412"/>
              <a:ext cx="822599" cy="822598"/>
            </a:xfrm>
            <a:prstGeom prst="ellipse">
              <a:avLst/>
            </a:prstGeom>
            <a:solidFill>
              <a:schemeClr val="accent3"/>
            </a:solidFill>
            <a:ln w="57150">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latin typeface="Helvetica" pitchFamily="2" charset="0"/>
                <a:cs typeface="+mn-ea"/>
                <a:sym typeface="+mn-lt"/>
              </a:endParaRPr>
            </a:p>
          </p:txBody>
        </p:sp>
        <p:sp>
          <p:nvSpPr>
            <p:cNvPr id="44" name="i$liďê"/>
            <p:cNvSpPr>
              <a:spLocks noChangeAspect="1"/>
            </p:cNvSpPr>
            <p:nvPr/>
          </p:nvSpPr>
          <p:spPr>
            <a:xfrm>
              <a:off x="4366184" y="3922711"/>
              <a:ext cx="458463" cy="540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30000"/>
                </a:lnSpc>
                <a:spcBef>
                  <a:spcPct val="0"/>
                </a:spcBef>
                <a:spcAft>
                  <a:spcPct val="0"/>
                </a:spcAft>
              </a:pPr>
              <a:endParaRPr lang="en-US" sz="2200" kern="1200">
                <a:latin typeface="Helvetica" pitchFamily="2" charset="0"/>
                <a:cs typeface="+mn-ea"/>
                <a:sym typeface="+mn-lt"/>
              </a:endParaRPr>
            </a:p>
          </p:txBody>
        </p:sp>
      </p:grpSp>
      <p:grpSp>
        <p:nvGrpSpPr>
          <p:cNvPr id="14" name="组合 13"/>
          <p:cNvGrpSpPr/>
          <p:nvPr/>
        </p:nvGrpSpPr>
        <p:grpSpPr>
          <a:xfrm>
            <a:off x="1672879" y="1301992"/>
            <a:ext cx="822599" cy="822598"/>
            <a:chOff x="1672327" y="3063495"/>
            <a:chExt cx="822599" cy="822598"/>
          </a:xfrm>
        </p:grpSpPr>
        <p:sp>
          <p:nvSpPr>
            <p:cNvPr id="21" name="ïṧľíḑè"/>
            <p:cNvSpPr/>
            <p:nvPr/>
          </p:nvSpPr>
          <p:spPr>
            <a:xfrm>
              <a:off x="1672327" y="3063495"/>
              <a:ext cx="822599" cy="822598"/>
            </a:xfrm>
            <a:prstGeom prst="ellipse">
              <a:avLst/>
            </a:prstGeom>
            <a:solidFill>
              <a:srgbClr val="EAB905"/>
            </a:solidFill>
            <a:ln w="57150">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latin typeface="Helvetica" pitchFamily="2" charset="0"/>
                <a:cs typeface="+mn-ea"/>
                <a:sym typeface="+mn-lt"/>
              </a:endParaRPr>
            </a:p>
          </p:txBody>
        </p:sp>
        <p:sp>
          <p:nvSpPr>
            <p:cNvPr id="48" name="íṣ1íḋê"/>
            <p:cNvSpPr/>
            <p:nvPr/>
          </p:nvSpPr>
          <p:spPr>
            <a:xfrm>
              <a:off x="1860373" y="3272786"/>
              <a:ext cx="446506" cy="404016"/>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latin typeface="Helvetica" pitchFamily="2" charset="0"/>
                <a:cs typeface="+mn-ea"/>
                <a:sym typeface="+mn-lt"/>
              </a:endParaRPr>
            </a:p>
          </p:txBody>
        </p:sp>
      </p:grpSp>
      <p:grpSp>
        <p:nvGrpSpPr>
          <p:cNvPr id="4" name="组合 3"/>
          <p:cNvGrpSpPr/>
          <p:nvPr/>
        </p:nvGrpSpPr>
        <p:grpSpPr>
          <a:xfrm>
            <a:off x="9706518" y="4733155"/>
            <a:ext cx="822599" cy="822598"/>
            <a:chOff x="9764010" y="3096941"/>
            <a:chExt cx="822599" cy="822598"/>
          </a:xfrm>
        </p:grpSpPr>
        <p:sp>
          <p:nvSpPr>
            <p:cNvPr id="19" name="îṩ1íḓê"/>
            <p:cNvSpPr/>
            <p:nvPr/>
          </p:nvSpPr>
          <p:spPr>
            <a:xfrm>
              <a:off x="9764010" y="3096941"/>
              <a:ext cx="822599" cy="822598"/>
            </a:xfrm>
            <a:prstGeom prst="ellipse">
              <a:avLst/>
            </a:prstGeom>
            <a:solidFill>
              <a:schemeClr val="accent3"/>
            </a:solidFill>
            <a:ln w="57150">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latin typeface="Helvetica" pitchFamily="2" charset="0"/>
                <a:cs typeface="+mn-ea"/>
                <a:sym typeface="+mn-lt"/>
              </a:endParaRPr>
            </a:p>
          </p:txBody>
        </p:sp>
        <p:sp>
          <p:nvSpPr>
            <p:cNvPr id="26" name="investments-files_73192"/>
            <p:cNvSpPr>
              <a:spLocks noChangeAspect="1"/>
            </p:cNvSpPr>
            <p:nvPr/>
          </p:nvSpPr>
          <p:spPr bwMode="auto">
            <a:xfrm>
              <a:off x="9980271" y="3256240"/>
              <a:ext cx="390076" cy="504000"/>
            </a:xfrm>
            <a:custGeom>
              <a:avLst/>
              <a:gdLst>
                <a:gd name="T0" fmla="*/ 1610 w 1986"/>
                <a:gd name="T1" fmla="*/ 2299 h 2570"/>
                <a:gd name="T2" fmla="*/ 1610 w 1986"/>
                <a:gd name="T3" fmla="*/ 2493 h 2570"/>
                <a:gd name="T4" fmla="*/ 1533 w 1986"/>
                <a:gd name="T5" fmla="*/ 2570 h 2570"/>
                <a:gd name="T6" fmla="*/ 77 w 1986"/>
                <a:gd name="T7" fmla="*/ 2570 h 2570"/>
                <a:gd name="T8" fmla="*/ 0 w 1986"/>
                <a:gd name="T9" fmla="*/ 2493 h 2570"/>
                <a:gd name="T10" fmla="*/ 0 w 1986"/>
                <a:gd name="T11" fmla="*/ 482 h 2570"/>
                <a:gd name="T12" fmla="*/ 77 w 1986"/>
                <a:gd name="T13" fmla="*/ 405 h 2570"/>
                <a:gd name="T14" fmla="*/ 243 w 1986"/>
                <a:gd name="T15" fmla="*/ 405 h 2570"/>
                <a:gd name="T16" fmla="*/ 243 w 1986"/>
                <a:gd name="T17" fmla="*/ 2125 h 2570"/>
                <a:gd name="T18" fmla="*/ 417 w 1986"/>
                <a:gd name="T19" fmla="*/ 2299 h 2570"/>
                <a:gd name="T20" fmla="*/ 1610 w 1986"/>
                <a:gd name="T21" fmla="*/ 2299 h 2570"/>
                <a:gd name="T22" fmla="*/ 1986 w 1986"/>
                <a:gd name="T23" fmla="*/ 40 h 2570"/>
                <a:gd name="T24" fmla="*/ 1986 w 1986"/>
                <a:gd name="T25" fmla="*/ 2125 h 2570"/>
                <a:gd name="T26" fmla="*/ 1946 w 1986"/>
                <a:gd name="T27" fmla="*/ 2166 h 2570"/>
                <a:gd name="T28" fmla="*/ 417 w 1986"/>
                <a:gd name="T29" fmla="*/ 2166 h 2570"/>
                <a:gd name="T30" fmla="*/ 376 w 1986"/>
                <a:gd name="T31" fmla="*/ 2125 h 2570"/>
                <a:gd name="T32" fmla="*/ 376 w 1986"/>
                <a:gd name="T33" fmla="*/ 40 h 2570"/>
                <a:gd name="T34" fmla="*/ 417 w 1986"/>
                <a:gd name="T35" fmla="*/ 0 h 2570"/>
                <a:gd name="T36" fmla="*/ 1946 w 1986"/>
                <a:gd name="T37" fmla="*/ 0 h 2570"/>
                <a:gd name="T38" fmla="*/ 1986 w 1986"/>
                <a:gd name="T39" fmla="*/ 40 h 2570"/>
                <a:gd name="T40" fmla="*/ 1777 w 1986"/>
                <a:gd name="T41" fmla="*/ 1517 h 2570"/>
                <a:gd name="T42" fmla="*/ 1711 w 1986"/>
                <a:gd name="T43" fmla="*/ 1450 h 2570"/>
                <a:gd name="T44" fmla="*/ 652 w 1986"/>
                <a:gd name="T45" fmla="*/ 1450 h 2570"/>
                <a:gd name="T46" fmla="*/ 585 w 1986"/>
                <a:gd name="T47" fmla="*/ 1517 h 2570"/>
                <a:gd name="T48" fmla="*/ 652 w 1986"/>
                <a:gd name="T49" fmla="*/ 1583 h 2570"/>
                <a:gd name="T50" fmla="*/ 1711 w 1986"/>
                <a:gd name="T51" fmla="*/ 1583 h 2570"/>
                <a:gd name="T52" fmla="*/ 1777 w 1986"/>
                <a:gd name="T53" fmla="*/ 1517 h 2570"/>
                <a:gd name="T54" fmla="*/ 1777 w 1986"/>
                <a:gd name="T55" fmla="*/ 1114 h 2570"/>
                <a:gd name="T56" fmla="*/ 1711 w 1986"/>
                <a:gd name="T57" fmla="*/ 1048 h 2570"/>
                <a:gd name="T58" fmla="*/ 652 w 1986"/>
                <a:gd name="T59" fmla="*/ 1048 h 2570"/>
                <a:gd name="T60" fmla="*/ 585 w 1986"/>
                <a:gd name="T61" fmla="*/ 1114 h 2570"/>
                <a:gd name="T62" fmla="*/ 652 w 1986"/>
                <a:gd name="T63" fmla="*/ 1181 h 2570"/>
                <a:gd name="T64" fmla="*/ 1711 w 1986"/>
                <a:gd name="T65" fmla="*/ 1181 h 2570"/>
                <a:gd name="T66" fmla="*/ 1777 w 1986"/>
                <a:gd name="T67" fmla="*/ 1114 h 2570"/>
                <a:gd name="T68" fmla="*/ 1777 w 1986"/>
                <a:gd name="T69" fmla="*/ 712 h 2570"/>
                <a:gd name="T70" fmla="*/ 1711 w 1986"/>
                <a:gd name="T71" fmla="*/ 646 h 2570"/>
                <a:gd name="T72" fmla="*/ 652 w 1986"/>
                <a:gd name="T73" fmla="*/ 646 h 2570"/>
                <a:gd name="T74" fmla="*/ 585 w 1986"/>
                <a:gd name="T75" fmla="*/ 712 h 2570"/>
                <a:gd name="T76" fmla="*/ 652 w 1986"/>
                <a:gd name="T77" fmla="*/ 779 h 2570"/>
                <a:gd name="T78" fmla="*/ 1711 w 1986"/>
                <a:gd name="T79" fmla="*/ 779 h 2570"/>
                <a:gd name="T80" fmla="*/ 1777 w 1986"/>
                <a:gd name="T81" fmla="*/ 712 h 2570"/>
                <a:gd name="T82" fmla="*/ 1777 w 1986"/>
                <a:gd name="T83" fmla="*/ 310 h 2570"/>
                <a:gd name="T84" fmla="*/ 1711 w 1986"/>
                <a:gd name="T85" fmla="*/ 243 h 2570"/>
                <a:gd name="T86" fmla="*/ 652 w 1986"/>
                <a:gd name="T87" fmla="*/ 243 h 2570"/>
                <a:gd name="T88" fmla="*/ 585 w 1986"/>
                <a:gd name="T89" fmla="*/ 310 h 2570"/>
                <a:gd name="T90" fmla="*/ 652 w 1986"/>
                <a:gd name="T91" fmla="*/ 377 h 2570"/>
                <a:gd name="T92" fmla="*/ 1711 w 1986"/>
                <a:gd name="T93" fmla="*/ 377 h 2570"/>
                <a:gd name="T94" fmla="*/ 1777 w 1986"/>
                <a:gd name="T95" fmla="*/ 31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6" h="2570">
                  <a:moveTo>
                    <a:pt x="1610" y="2299"/>
                  </a:moveTo>
                  <a:lnTo>
                    <a:pt x="1610" y="2493"/>
                  </a:lnTo>
                  <a:cubicBezTo>
                    <a:pt x="1610" y="2536"/>
                    <a:pt x="1575" y="2570"/>
                    <a:pt x="1533" y="2570"/>
                  </a:cubicBezTo>
                  <a:lnTo>
                    <a:pt x="77" y="2570"/>
                  </a:lnTo>
                  <a:cubicBezTo>
                    <a:pt x="35" y="2570"/>
                    <a:pt x="0" y="2536"/>
                    <a:pt x="0" y="2493"/>
                  </a:cubicBezTo>
                  <a:lnTo>
                    <a:pt x="0" y="482"/>
                  </a:lnTo>
                  <a:cubicBezTo>
                    <a:pt x="0" y="439"/>
                    <a:pt x="35" y="405"/>
                    <a:pt x="77" y="405"/>
                  </a:cubicBezTo>
                  <a:lnTo>
                    <a:pt x="243" y="405"/>
                  </a:lnTo>
                  <a:lnTo>
                    <a:pt x="243" y="2125"/>
                  </a:lnTo>
                  <a:cubicBezTo>
                    <a:pt x="243" y="2221"/>
                    <a:pt x="321" y="2299"/>
                    <a:pt x="417" y="2299"/>
                  </a:cubicBezTo>
                  <a:lnTo>
                    <a:pt x="1610" y="2299"/>
                  </a:lnTo>
                  <a:close/>
                  <a:moveTo>
                    <a:pt x="1986" y="40"/>
                  </a:moveTo>
                  <a:lnTo>
                    <a:pt x="1986" y="2125"/>
                  </a:lnTo>
                  <a:cubicBezTo>
                    <a:pt x="1986" y="2148"/>
                    <a:pt x="1968" y="2166"/>
                    <a:pt x="1946" y="2166"/>
                  </a:cubicBezTo>
                  <a:lnTo>
                    <a:pt x="417" y="2166"/>
                  </a:lnTo>
                  <a:cubicBezTo>
                    <a:pt x="394" y="2166"/>
                    <a:pt x="376" y="2148"/>
                    <a:pt x="376" y="2125"/>
                  </a:cubicBezTo>
                  <a:lnTo>
                    <a:pt x="376" y="40"/>
                  </a:lnTo>
                  <a:cubicBezTo>
                    <a:pt x="376" y="18"/>
                    <a:pt x="394" y="0"/>
                    <a:pt x="417" y="0"/>
                  </a:cubicBezTo>
                  <a:lnTo>
                    <a:pt x="1946" y="0"/>
                  </a:lnTo>
                  <a:cubicBezTo>
                    <a:pt x="1968" y="0"/>
                    <a:pt x="1986" y="18"/>
                    <a:pt x="1986" y="40"/>
                  </a:cubicBezTo>
                  <a:close/>
                  <a:moveTo>
                    <a:pt x="1777" y="1517"/>
                  </a:moveTo>
                  <a:cubicBezTo>
                    <a:pt x="1777" y="1480"/>
                    <a:pt x="1748" y="1450"/>
                    <a:pt x="1711" y="1450"/>
                  </a:cubicBezTo>
                  <a:lnTo>
                    <a:pt x="652" y="1450"/>
                  </a:lnTo>
                  <a:cubicBezTo>
                    <a:pt x="615" y="1450"/>
                    <a:pt x="585" y="1480"/>
                    <a:pt x="585" y="1517"/>
                  </a:cubicBezTo>
                  <a:cubicBezTo>
                    <a:pt x="585" y="1553"/>
                    <a:pt x="615" y="1583"/>
                    <a:pt x="652" y="1583"/>
                  </a:cubicBezTo>
                  <a:lnTo>
                    <a:pt x="1711" y="1583"/>
                  </a:lnTo>
                  <a:cubicBezTo>
                    <a:pt x="1748" y="1583"/>
                    <a:pt x="1777" y="1553"/>
                    <a:pt x="1777" y="1517"/>
                  </a:cubicBezTo>
                  <a:close/>
                  <a:moveTo>
                    <a:pt x="1777" y="1114"/>
                  </a:moveTo>
                  <a:cubicBezTo>
                    <a:pt x="1777" y="1078"/>
                    <a:pt x="1748" y="1048"/>
                    <a:pt x="1711" y="1048"/>
                  </a:cubicBezTo>
                  <a:lnTo>
                    <a:pt x="652" y="1048"/>
                  </a:lnTo>
                  <a:cubicBezTo>
                    <a:pt x="615" y="1048"/>
                    <a:pt x="585" y="1078"/>
                    <a:pt x="585" y="1114"/>
                  </a:cubicBezTo>
                  <a:cubicBezTo>
                    <a:pt x="585" y="1151"/>
                    <a:pt x="615" y="1181"/>
                    <a:pt x="652" y="1181"/>
                  </a:cubicBezTo>
                  <a:lnTo>
                    <a:pt x="1711" y="1181"/>
                  </a:lnTo>
                  <a:cubicBezTo>
                    <a:pt x="1748" y="1181"/>
                    <a:pt x="1777" y="1151"/>
                    <a:pt x="1777" y="1114"/>
                  </a:cubicBezTo>
                  <a:close/>
                  <a:moveTo>
                    <a:pt x="1777" y="712"/>
                  </a:moveTo>
                  <a:cubicBezTo>
                    <a:pt x="1777" y="675"/>
                    <a:pt x="1748" y="646"/>
                    <a:pt x="1711" y="646"/>
                  </a:cubicBezTo>
                  <a:lnTo>
                    <a:pt x="652" y="646"/>
                  </a:lnTo>
                  <a:cubicBezTo>
                    <a:pt x="615" y="646"/>
                    <a:pt x="585" y="675"/>
                    <a:pt x="585" y="712"/>
                  </a:cubicBezTo>
                  <a:cubicBezTo>
                    <a:pt x="585" y="749"/>
                    <a:pt x="615" y="779"/>
                    <a:pt x="652" y="779"/>
                  </a:cubicBezTo>
                  <a:lnTo>
                    <a:pt x="1711" y="779"/>
                  </a:lnTo>
                  <a:cubicBezTo>
                    <a:pt x="1748" y="779"/>
                    <a:pt x="1777" y="749"/>
                    <a:pt x="1777" y="712"/>
                  </a:cubicBezTo>
                  <a:close/>
                  <a:moveTo>
                    <a:pt x="1777" y="310"/>
                  </a:moveTo>
                  <a:cubicBezTo>
                    <a:pt x="1777" y="273"/>
                    <a:pt x="1748" y="243"/>
                    <a:pt x="1711" y="243"/>
                  </a:cubicBezTo>
                  <a:lnTo>
                    <a:pt x="652" y="243"/>
                  </a:lnTo>
                  <a:cubicBezTo>
                    <a:pt x="615" y="243"/>
                    <a:pt x="585" y="273"/>
                    <a:pt x="585" y="310"/>
                  </a:cubicBezTo>
                  <a:cubicBezTo>
                    <a:pt x="585" y="347"/>
                    <a:pt x="615" y="377"/>
                    <a:pt x="652" y="377"/>
                  </a:cubicBezTo>
                  <a:lnTo>
                    <a:pt x="1711" y="377"/>
                  </a:lnTo>
                  <a:cubicBezTo>
                    <a:pt x="1748" y="377"/>
                    <a:pt x="1777" y="347"/>
                    <a:pt x="1777" y="310"/>
                  </a:cubicBezTo>
                  <a:close/>
                </a:path>
              </a:pathLst>
            </a:custGeom>
            <a:solidFill>
              <a:schemeClr val="bg1"/>
            </a:solidFill>
            <a:ln>
              <a:noFill/>
            </a:ln>
          </p:spPr>
          <p:txBody>
            <a:bodyPr/>
            <a:lstStyle/>
            <a:p>
              <a:pPr>
                <a:lnSpc>
                  <a:spcPct val="130000"/>
                </a:lnSpc>
              </a:pPr>
              <a:endParaRPr lang="zh-CN" altLang="en-US">
                <a:latin typeface="Helvetica" pitchFamily="2" charset="0"/>
                <a:cs typeface="+mn-ea"/>
                <a:sym typeface="+mn-lt"/>
              </a:endParaRPr>
            </a:p>
          </p:txBody>
        </p:sp>
      </p:grpSp>
      <p:cxnSp>
        <p:nvCxnSpPr>
          <p:cNvPr id="11" name="直接连接符 10"/>
          <p:cNvCxnSpPr/>
          <p:nvPr/>
        </p:nvCxnSpPr>
        <p:spPr>
          <a:xfrm>
            <a:off x="3160505" y="2951081"/>
            <a:ext cx="549355" cy="211398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456579" y="2842506"/>
            <a:ext cx="802884" cy="230194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514158" y="2842506"/>
            <a:ext cx="848623" cy="222255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55" name="图片 54" descr="图形用户界面, 文本, 应用程序, 电子邮件&#10;&#10;AI 生成的内容可能不正确。"/>
          <p:cNvPicPr>
            <a:picLocks noChangeAspect="1"/>
          </p:cNvPicPr>
          <p:nvPr/>
        </p:nvPicPr>
        <p:blipFill>
          <a:blip r:embed="rId1"/>
          <a:srcRect r="57278"/>
          <a:stretch>
            <a:fillRect/>
          </a:stretch>
        </p:blipFill>
        <p:spPr>
          <a:xfrm>
            <a:off x="907238" y="3045878"/>
            <a:ext cx="2253267" cy="3162300"/>
          </a:xfrm>
          <a:prstGeom prst="rect">
            <a:avLst/>
          </a:prstGeom>
        </p:spPr>
      </p:pic>
      <p:pic>
        <p:nvPicPr>
          <p:cNvPr id="56" name="图片 55" descr="图形用户界面, 文本, 应用程序, 电子邮件&#10;&#10;AI 生成的内容可能不正确。"/>
          <p:cNvPicPr>
            <a:picLocks noChangeAspect="1"/>
          </p:cNvPicPr>
          <p:nvPr/>
        </p:nvPicPr>
        <p:blipFill>
          <a:blip r:embed="rId2"/>
          <a:srcRect r="62419"/>
          <a:stretch>
            <a:fillRect/>
          </a:stretch>
        </p:blipFill>
        <p:spPr>
          <a:xfrm>
            <a:off x="3715594" y="1169998"/>
            <a:ext cx="1982160" cy="2903855"/>
          </a:xfrm>
          <a:prstGeom prst="rect">
            <a:avLst/>
          </a:prstGeom>
        </p:spPr>
      </p:pic>
      <p:pic>
        <p:nvPicPr>
          <p:cNvPr id="60" name="图片 59"/>
          <p:cNvPicPr>
            <a:picLocks noChangeAspect="1"/>
          </p:cNvPicPr>
          <p:nvPr/>
        </p:nvPicPr>
        <p:blipFill>
          <a:blip r:embed="rId3"/>
          <a:srcRect r="64480"/>
          <a:stretch>
            <a:fillRect/>
          </a:stretch>
        </p:blipFill>
        <p:spPr>
          <a:xfrm>
            <a:off x="6503045" y="3074753"/>
            <a:ext cx="1873418" cy="2988310"/>
          </a:xfrm>
          <a:prstGeom prst="rect">
            <a:avLst/>
          </a:prstGeom>
        </p:spPr>
      </p:pic>
      <p:pic>
        <p:nvPicPr>
          <p:cNvPr id="61" name="图片 60" descr="图形用户界面, 文本, 应用程序, 电子邮件&#10;&#10;AI 生成的内容可能不正确。"/>
          <p:cNvPicPr>
            <a:picLocks noChangeAspect="1"/>
          </p:cNvPicPr>
          <p:nvPr/>
        </p:nvPicPr>
        <p:blipFill>
          <a:blip r:embed="rId4"/>
          <a:srcRect l="47989" b="714"/>
          <a:stretch>
            <a:fillRect/>
          </a:stretch>
        </p:blipFill>
        <p:spPr>
          <a:xfrm>
            <a:off x="9199020" y="1541204"/>
            <a:ext cx="2743201" cy="306595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5" y="237834"/>
            <a:ext cx="8168208" cy="790865"/>
          </a:xfrm>
        </p:spPr>
        <p:txBody>
          <a:bodyPr/>
          <a:lstStyle/>
          <a:p>
            <a:r>
              <a:rPr lang="en-US" altLang="zh-CN" dirty="0">
                <a:latin typeface="Arial" panose="020B0604020202090204" pitchFamily="34" charset="0"/>
                <a:ea typeface="黑体" panose="02010609060101010101" pitchFamily="49" charset="-122"/>
              </a:rPr>
              <a:t>Saving Selected Records</a:t>
            </a:r>
            <a:endParaRPr lang="zh-CN" altLang="en-US" dirty="0">
              <a:latin typeface="Arial" panose="020B0604020202090204" pitchFamily="34" charset="0"/>
              <a:ea typeface="黑体" panose="02010609060101010101" pitchFamily="49" charset="-122"/>
              <a:sym typeface="+mn-lt"/>
            </a:endParaRPr>
          </a:p>
        </p:txBody>
      </p:sp>
      <p:sp>
        <p:nvSpPr>
          <p:cNvPr id="3" name="灯片编号占位符 2"/>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sym typeface="+mn-lt"/>
              </a:rPr>
            </a:fld>
            <a:endParaRPr lang="zh-CN" altLang="en-US" dirty="0">
              <a:latin typeface="Arial" panose="020B0604020202090204" pitchFamily="34" charset="0"/>
              <a:ea typeface="黑体" panose="02010609060101010101" pitchFamily="49" charset="-122"/>
              <a:sym typeface="+mn-lt"/>
            </a:endParaRPr>
          </a:p>
        </p:txBody>
      </p:sp>
      <p:pic>
        <p:nvPicPr>
          <p:cNvPr id="5" name="图片 4"/>
          <p:cNvPicPr>
            <a:picLocks noChangeAspect="1"/>
          </p:cNvPicPr>
          <p:nvPr/>
        </p:nvPicPr>
        <p:blipFill>
          <a:blip r:embed="rId1"/>
          <a:stretch>
            <a:fillRect/>
          </a:stretch>
        </p:blipFill>
        <p:spPr>
          <a:xfrm>
            <a:off x="10062000" y="1029600"/>
            <a:ext cx="1319318" cy="1800000"/>
          </a:xfrm>
          <a:prstGeom prst="rect">
            <a:avLst/>
          </a:prstGeom>
        </p:spPr>
      </p:pic>
      <p:pic>
        <p:nvPicPr>
          <p:cNvPr id="7" name="图片 6"/>
          <p:cNvPicPr>
            <a:picLocks noChangeAspect="1"/>
          </p:cNvPicPr>
          <p:nvPr/>
        </p:nvPicPr>
        <p:blipFill>
          <a:blip r:embed="rId2"/>
          <a:stretch>
            <a:fillRect/>
          </a:stretch>
        </p:blipFill>
        <p:spPr>
          <a:xfrm>
            <a:off x="694676" y="2926861"/>
            <a:ext cx="10824223" cy="3308839"/>
          </a:xfrm>
          <a:prstGeom prst="rect">
            <a:avLst/>
          </a:prstGeom>
        </p:spPr>
      </p:pic>
      <p:sp>
        <p:nvSpPr>
          <p:cNvPr id="8" name="矩形 7"/>
          <p:cNvSpPr/>
          <p:nvPr/>
        </p:nvSpPr>
        <p:spPr>
          <a:xfrm>
            <a:off x="10086975" y="2292350"/>
            <a:ext cx="1270000" cy="415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连接符: 肘形 8"/>
          <p:cNvCxnSpPr>
            <a:stCxn id="8" idx="1"/>
            <a:endCxn id="7" idx="0"/>
          </p:cNvCxnSpPr>
          <p:nvPr/>
        </p:nvCxnSpPr>
        <p:spPr>
          <a:xfrm rot="10800000" flipV="1">
            <a:off x="6106789" y="2500313"/>
            <a:ext cx="3980187" cy="42654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91254" y="960104"/>
            <a:ext cx="7018866" cy="1938992"/>
          </a:xfrm>
          <a:prstGeom prst="rect">
            <a:avLst/>
          </a:prstGeom>
          <a:noFill/>
        </p:spPr>
        <p:txBody>
          <a:bodyPr wrap="square" rtlCol="0">
            <a:spAutoFit/>
          </a:bodyPr>
          <a:lstStyle/>
          <a:p>
            <a:r>
              <a:rPr lang="en-US" altLang="zh-CN" sz="2000" dirty="0" err="1"/>
              <a:t>WoS</a:t>
            </a:r>
            <a:r>
              <a:rPr lang="en-US" altLang="zh-CN" sz="2000" dirty="0"/>
              <a:t> allows users to save selected records to a file or export them to a reference manager: </a:t>
            </a:r>
            <a:endParaRPr lang="en-US" altLang="zh-CN" sz="2000" dirty="0"/>
          </a:p>
          <a:p>
            <a:pPr marL="457200" indent="-457200">
              <a:buFont typeface="+mj-lt"/>
              <a:buAutoNum type="arabicPeriod"/>
            </a:pPr>
            <a:r>
              <a:rPr lang="en-US" altLang="zh-CN" sz="2000" dirty="0">
                <a:solidFill>
                  <a:srgbClr val="FF4723"/>
                </a:solidFill>
              </a:rPr>
              <a:t>Mark Records.</a:t>
            </a:r>
            <a:endParaRPr lang="en-US" altLang="zh-CN" sz="2000" dirty="0">
              <a:solidFill>
                <a:srgbClr val="FF4723"/>
              </a:solidFill>
            </a:endParaRPr>
          </a:p>
          <a:p>
            <a:pPr marL="457200" indent="-457200">
              <a:buFont typeface="+mj-lt"/>
              <a:buAutoNum type="arabicPeriod"/>
            </a:pPr>
            <a:r>
              <a:rPr lang="en-US" altLang="zh-CN" sz="2000" dirty="0">
                <a:solidFill>
                  <a:srgbClr val="FE9823"/>
                </a:solidFill>
              </a:rPr>
              <a:t>Choose Destination.</a:t>
            </a:r>
            <a:endParaRPr lang="en-US" altLang="zh-CN" sz="2000" dirty="0">
              <a:solidFill>
                <a:srgbClr val="FE9823"/>
              </a:solidFill>
            </a:endParaRPr>
          </a:p>
          <a:p>
            <a:pPr marL="457200" indent="-457200">
              <a:buFont typeface="+mj-lt"/>
              <a:buAutoNum type="arabicPeriod"/>
            </a:pPr>
            <a:r>
              <a:rPr lang="en-US" altLang="zh-CN" sz="2000" dirty="0">
                <a:solidFill>
                  <a:srgbClr val="3F8FF7"/>
                </a:solidFill>
              </a:rPr>
              <a:t>Define Content.</a:t>
            </a:r>
            <a:endParaRPr lang="en-US" altLang="zh-CN" sz="2000" dirty="0">
              <a:solidFill>
                <a:srgbClr val="3F8FF7"/>
              </a:solidFill>
            </a:endParaRPr>
          </a:p>
          <a:p>
            <a:pPr marL="457200" indent="-457200">
              <a:buFont typeface="+mj-lt"/>
              <a:buAutoNum type="arabicPeriod"/>
            </a:pPr>
            <a:r>
              <a:rPr lang="en-US" altLang="zh-CN" sz="2000" dirty="0">
                <a:solidFill>
                  <a:srgbClr val="00B050"/>
                </a:solidFill>
              </a:rPr>
              <a:t>Confirm Export.</a:t>
            </a:r>
            <a:endParaRPr lang="zh-CN" altLang="en-US" sz="2000" dirty="0">
              <a:solidFill>
                <a:srgbClr val="00B05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5" y="237834"/>
            <a:ext cx="8168208" cy="790865"/>
          </a:xfrm>
        </p:spPr>
        <p:txBody>
          <a:bodyPr/>
          <a:lstStyle/>
          <a:p>
            <a:r>
              <a:rPr lang="en-US" altLang="zh-CN" dirty="0">
                <a:latin typeface="Arial" panose="020B0604020202090204" pitchFamily="34" charset="0"/>
                <a:ea typeface="黑体" panose="02010609060101010101" pitchFamily="49" charset="-122"/>
              </a:rPr>
              <a:t>Saving Search Strategies</a:t>
            </a:r>
            <a:endParaRPr lang="zh-CN" altLang="en-US" dirty="0">
              <a:latin typeface="Arial" panose="020B0604020202090204" pitchFamily="34" charset="0"/>
              <a:ea typeface="黑体" panose="02010609060101010101" pitchFamily="49" charset="-122"/>
              <a:sym typeface="+mn-lt"/>
            </a:endParaRPr>
          </a:p>
        </p:txBody>
      </p:sp>
      <p:sp>
        <p:nvSpPr>
          <p:cNvPr id="3" name="灯片编号占位符 2"/>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sym typeface="+mn-lt"/>
              </a:rPr>
            </a:fld>
            <a:endParaRPr lang="zh-CN" altLang="en-US" dirty="0">
              <a:latin typeface="Arial" panose="020B0604020202090204" pitchFamily="34" charset="0"/>
              <a:ea typeface="黑体" panose="02010609060101010101" pitchFamily="49" charset="-122"/>
              <a:sym typeface="+mn-lt"/>
            </a:endParaRPr>
          </a:p>
        </p:txBody>
      </p:sp>
      <p:pic>
        <p:nvPicPr>
          <p:cNvPr id="5" name="图片 4"/>
          <p:cNvPicPr>
            <a:picLocks noChangeAspect="1"/>
          </p:cNvPicPr>
          <p:nvPr/>
        </p:nvPicPr>
        <p:blipFill>
          <a:blip r:embed="rId1"/>
          <a:stretch>
            <a:fillRect/>
          </a:stretch>
        </p:blipFill>
        <p:spPr>
          <a:xfrm>
            <a:off x="660400" y="1639941"/>
            <a:ext cx="9153632" cy="4528023"/>
          </a:xfrm>
          <a:prstGeom prst="rect">
            <a:avLst/>
          </a:prstGeom>
        </p:spPr>
      </p:pic>
      <p:pic>
        <p:nvPicPr>
          <p:cNvPr id="7" name="图片 6"/>
          <p:cNvPicPr>
            <a:picLocks noChangeAspect="1"/>
          </p:cNvPicPr>
          <p:nvPr/>
        </p:nvPicPr>
        <p:blipFill>
          <a:blip r:embed="rId2"/>
          <a:stretch>
            <a:fillRect/>
          </a:stretch>
        </p:blipFill>
        <p:spPr>
          <a:xfrm>
            <a:off x="10062000" y="1029600"/>
            <a:ext cx="1864896" cy="2520000"/>
          </a:xfrm>
          <a:prstGeom prst="rect">
            <a:avLst/>
          </a:prstGeom>
        </p:spPr>
      </p:pic>
      <p:sp>
        <p:nvSpPr>
          <p:cNvPr id="8" name="矩形 7"/>
          <p:cNvSpPr/>
          <p:nvPr/>
        </p:nvSpPr>
        <p:spPr>
          <a:xfrm>
            <a:off x="10104817" y="2664883"/>
            <a:ext cx="1723115" cy="8657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连接符: 肘形 8"/>
          <p:cNvCxnSpPr>
            <a:stCxn id="8" idx="2"/>
            <a:endCxn id="5" idx="3"/>
          </p:cNvCxnSpPr>
          <p:nvPr/>
        </p:nvCxnSpPr>
        <p:spPr>
          <a:xfrm rot="5400000">
            <a:off x="10203528" y="3141105"/>
            <a:ext cx="373353" cy="115234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91254" y="960104"/>
            <a:ext cx="7836846" cy="707886"/>
          </a:xfrm>
          <a:prstGeom prst="rect">
            <a:avLst/>
          </a:prstGeom>
          <a:noFill/>
        </p:spPr>
        <p:txBody>
          <a:bodyPr wrap="square" rtlCol="0">
            <a:spAutoFit/>
          </a:bodyPr>
          <a:lstStyle/>
          <a:p>
            <a:r>
              <a:rPr lang="en-US" altLang="zh-CN" sz="2000" dirty="0"/>
              <a:t>To re-run the search later or receive email alerts for new results, save the query and its conditions.</a:t>
            </a:r>
            <a:endParaRPr lang="zh-CN" altLang="en-US" sz="2000" dirty="0">
              <a:solidFill>
                <a:srgbClr val="00B050"/>
              </a:solidFill>
            </a:endParaRPr>
          </a:p>
        </p:txBody>
      </p:sp>
      <p:sp>
        <p:nvSpPr>
          <p:cNvPr id="13" name="文本框 12"/>
          <p:cNvSpPr txBox="1"/>
          <p:nvPr/>
        </p:nvSpPr>
        <p:spPr>
          <a:xfrm>
            <a:off x="701975" y="4882233"/>
            <a:ext cx="4759025" cy="1754326"/>
          </a:xfrm>
          <a:prstGeom prst="rect">
            <a:avLst/>
          </a:prstGeom>
          <a:noFill/>
        </p:spPr>
        <p:txBody>
          <a:bodyPr wrap="square" rtlCol="0">
            <a:spAutoFit/>
          </a:bodyPr>
          <a:lstStyle/>
          <a:p>
            <a:pPr marL="342900" indent="-342900">
              <a:buFont typeface="+mj-lt"/>
              <a:buAutoNum type="arabicPeriod"/>
            </a:pPr>
            <a:r>
              <a:rPr lang="en-US" altLang="zh-CN" dirty="0"/>
              <a:t>Click </a:t>
            </a:r>
            <a:r>
              <a:rPr lang="en-US" altLang="zh-CN" b="1" dirty="0"/>
              <a:t>Create Alert </a:t>
            </a:r>
            <a:r>
              <a:rPr lang="en-US" altLang="zh-CN" dirty="0"/>
              <a:t>after searching.</a:t>
            </a:r>
            <a:endParaRPr lang="en-US" altLang="zh-CN" dirty="0"/>
          </a:p>
          <a:p>
            <a:pPr marL="342900" indent="-342900">
              <a:buFont typeface="+mj-lt"/>
              <a:buAutoNum type="arabicPeriod"/>
            </a:pPr>
            <a:r>
              <a:rPr lang="en-US" altLang="zh-CN" dirty="0"/>
              <a:t>Name the search.</a:t>
            </a:r>
            <a:endParaRPr lang="en-US" altLang="zh-CN" dirty="0"/>
          </a:p>
          <a:p>
            <a:pPr marL="342900" indent="-342900">
              <a:buFont typeface="+mj-lt"/>
              <a:buAutoNum type="arabicPeriod"/>
            </a:pPr>
            <a:r>
              <a:rPr lang="en-US" altLang="zh-CN" dirty="0"/>
              <a:t>Check the box to receive email alerts and set the </a:t>
            </a:r>
            <a:r>
              <a:rPr lang="en-US" altLang="zh-CN" b="1" dirty="0"/>
              <a:t>desired frequency</a:t>
            </a:r>
            <a:r>
              <a:rPr lang="en-US" altLang="zh-CN" dirty="0"/>
              <a:t>.</a:t>
            </a:r>
            <a:endParaRPr lang="zh-CN" altLang="en-US" dirty="0"/>
          </a:p>
          <a:p>
            <a:pPr marL="342900" indent="-342900">
              <a:buFont typeface="+mj-lt"/>
              <a:buAutoNum type="arabicPeriod"/>
            </a:pPr>
            <a:endParaRPr lang="zh-CN" altLang="en-US" dirty="0"/>
          </a:p>
          <a:p>
            <a:pPr marL="342900" indent="-342900">
              <a:buFont typeface="+mj-lt"/>
              <a:buAutoNum type="arabicPeriod"/>
            </a:pP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4" y="237834"/>
            <a:ext cx="9348145" cy="790865"/>
          </a:xfrm>
        </p:spPr>
        <p:txBody>
          <a:bodyPr>
            <a:normAutofit/>
          </a:bodyPr>
          <a:lstStyle/>
          <a:p>
            <a:r>
              <a:rPr lang="en-US" altLang="zh-CN" dirty="0">
                <a:latin typeface="Arial" panose="020B0604020202090204" pitchFamily="34" charset="0"/>
                <a:ea typeface="黑体" panose="02010609060101010101" pitchFamily="49" charset="-122"/>
              </a:rPr>
              <a:t>Built-in Analysis Tools</a:t>
            </a:r>
            <a:endParaRPr lang="zh-CN" altLang="zh-CN" dirty="0">
              <a:latin typeface="Arial" panose="020B0604020202090204" pitchFamily="34" charset="0"/>
              <a:ea typeface="黑体" panose="02010609060101010101" pitchFamily="49" charset="-122"/>
            </a:endParaRPr>
          </a:p>
        </p:txBody>
      </p:sp>
      <p:sp>
        <p:nvSpPr>
          <p:cNvPr id="3" name="灯片编号占位符 2"/>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cs typeface="+mn-ea"/>
                <a:sym typeface="+mn-lt"/>
              </a:rPr>
            </a:fld>
            <a:endParaRPr lang="zh-CN" altLang="en-US">
              <a:latin typeface="Arial" panose="020B0604020202090204" pitchFamily="34" charset="0"/>
              <a:ea typeface="黑体" panose="02010609060101010101" pitchFamily="49" charset="-122"/>
              <a:cs typeface="+mn-ea"/>
              <a:sym typeface="+mn-lt"/>
            </a:endParaRPr>
          </a:p>
        </p:txBody>
      </p:sp>
      <p:pic>
        <p:nvPicPr>
          <p:cNvPr id="7" name="图片 6"/>
          <p:cNvPicPr>
            <a:picLocks noChangeAspect="1"/>
          </p:cNvPicPr>
          <p:nvPr/>
        </p:nvPicPr>
        <p:blipFill>
          <a:blip r:embed="rId1"/>
          <a:stretch>
            <a:fillRect/>
          </a:stretch>
        </p:blipFill>
        <p:spPr>
          <a:xfrm>
            <a:off x="1080454" y="1855301"/>
            <a:ext cx="6642898" cy="4354997"/>
          </a:xfrm>
          <a:prstGeom prst="rect">
            <a:avLst/>
          </a:prstGeom>
        </p:spPr>
      </p:pic>
      <p:pic>
        <p:nvPicPr>
          <p:cNvPr id="9" name="图片 8"/>
          <p:cNvPicPr>
            <a:picLocks noChangeAspect="1"/>
          </p:cNvPicPr>
          <p:nvPr/>
        </p:nvPicPr>
        <p:blipFill>
          <a:blip r:embed="rId2"/>
          <a:stretch>
            <a:fillRect/>
          </a:stretch>
        </p:blipFill>
        <p:spPr>
          <a:xfrm>
            <a:off x="10062000" y="1029600"/>
            <a:ext cx="1820795" cy="2520000"/>
          </a:xfrm>
          <a:prstGeom prst="rect">
            <a:avLst/>
          </a:prstGeom>
        </p:spPr>
      </p:pic>
      <p:sp>
        <p:nvSpPr>
          <p:cNvPr id="10" name="矩形 9"/>
          <p:cNvSpPr/>
          <p:nvPr/>
        </p:nvSpPr>
        <p:spPr>
          <a:xfrm>
            <a:off x="11068558" y="1636057"/>
            <a:ext cx="790067" cy="538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连接符: 肘形 10"/>
          <p:cNvCxnSpPr>
            <a:stCxn id="10" idx="1"/>
            <a:endCxn id="7" idx="3"/>
          </p:cNvCxnSpPr>
          <p:nvPr/>
        </p:nvCxnSpPr>
        <p:spPr>
          <a:xfrm rot="10800000" flipV="1">
            <a:off x="7723352" y="1905466"/>
            <a:ext cx="3345206" cy="2127334"/>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104624" y="839638"/>
            <a:ext cx="7976547" cy="1015663"/>
          </a:xfrm>
          <a:prstGeom prst="rect">
            <a:avLst/>
          </a:prstGeom>
          <a:noFill/>
        </p:spPr>
        <p:txBody>
          <a:bodyPr wrap="square" rtlCol="0">
            <a:spAutoFit/>
          </a:bodyPr>
          <a:lstStyle/>
          <a:p>
            <a:r>
              <a:rPr lang="en-US" altLang="zh-CN" sz="2000" dirty="0" err="1"/>
              <a:t>WoS</a:t>
            </a:r>
            <a:r>
              <a:rPr lang="en-US" altLang="zh-CN" sz="2000" dirty="0"/>
              <a:t> provides native features to quickly summarize and analyze search results without exporting data. These features are ideal for preliminary insights and trend overviews.</a:t>
            </a:r>
            <a:endParaRPr lang="zh-CN" alt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4" y="237834"/>
            <a:ext cx="9348145" cy="790865"/>
          </a:xfrm>
        </p:spPr>
        <p:txBody>
          <a:bodyPr>
            <a:normAutofit/>
          </a:bodyPr>
          <a:lstStyle/>
          <a:p>
            <a:r>
              <a:rPr lang="en-US" altLang="zh-CN" dirty="0">
                <a:latin typeface="Arial" panose="020B0604020202090204" pitchFamily="34" charset="0"/>
                <a:ea typeface="黑体" panose="02010609060101010101" pitchFamily="49" charset="-122"/>
              </a:rPr>
              <a:t>Citation Reports </a:t>
            </a:r>
            <a:endParaRPr lang="zh-CN" altLang="zh-CN" dirty="0">
              <a:latin typeface="Arial" panose="020B0604020202090204" pitchFamily="34" charset="0"/>
              <a:ea typeface="黑体" panose="02010609060101010101" pitchFamily="49" charset="-122"/>
            </a:endParaRPr>
          </a:p>
        </p:txBody>
      </p:sp>
      <p:sp>
        <p:nvSpPr>
          <p:cNvPr id="3" name="灯片编号占位符 2"/>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cs typeface="+mn-ea"/>
                <a:sym typeface="+mn-lt"/>
              </a:rPr>
            </a:fld>
            <a:endParaRPr lang="zh-CN" altLang="en-US">
              <a:latin typeface="Arial" panose="020B0604020202090204" pitchFamily="34" charset="0"/>
              <a:ea typeface="黑体" panose="02010609060101010101" pitchFamily="49" charset="-122"/>
              <a:cs typeface="+mn-ea"/>
              <a:sym typeface="+mn-lt"/>
            </a:endParaRPr>
          </a:p>
        </p:txBody>
      </p:sp>
      <p:pic>
        <p:nvPicPr>
          <p:cNvPr id="10" name="图片 9"/>
          <p:cNvPicPr>
            <a:picLocks noChangeAspect="1"/>
          </p:cNvPicPr>
          <p:nvPr/>
        </p:nvPicPr>
        <p:blipFill>
          <a:blip r:embed="rId1"/>
          <a:stretch>
            <a:fillRect/>
          </a:stretch>
        </p:blipFill>
        <p:spPr>
          <a:xfrm>
            <a:off x="1091254" y="3028107"/>
            <a:ext cx="10652166" cy="3207593"/>
          </a:xfrm>
          <a:prstGeom prst="rect">
            <a:avLst/>
          </a:prstGeom>
        </p:spPr>
      </p:pic>
      <p:pic>
        <p:nvPicPr>
          <p:cNvPr id="12" name="图片 11"/>
          <p:cNvPicPr>
            <a:picLocks noChangeAspect="1"/>
          </p:cNvPicPr>
          <p:nvPr/>
        </p:nvPicPr>
        <p:blipFill>
          <a:blip r:embed="rId2"/>
          <a:stretch>
            <a:fillRect/>
          </a:stretch>
        </p:blipFill>
        <p:spPr>
          <a:xfrm>
            <a:off x="10062000" y="1029600"/>
            <a:ext cx="1430625" cy="1980000"/>
          </a:xfrm>
          <a:prstGeom prst="rect">
            <a:avLst/>
          </a:prstGeom>
        </p:spPr>
      </p:pic>
      <p:sp>
        <p:nvSpPr>
          <p:cNvPr id="13" name="矩形 12"/>
          <p:cNvSpPr/>
          <p:nvPr/>
        </p:nvSpPr>
        <p:spPr>
          <a:xfrm>
            <a:off x="10059400" y="2336800"/>
            <a:ext cx="1430625" cy="461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连接符: 肘形 13"/>
          <p:cNvCxnSpPr>
            <a:stCxn id="13" idx="1"/>
            <a:endCxn id="10" idx="0"/>
          </p:cNvCxnSpPr>
          <p:nvPr/>
        </p:nvCxnSpPr>
        <p:spPr>
          <a:xfrm rot="10800000" flipV="1">
            <a:off x="6417338" y="2567781"/>
            <a:ext cx="3642063" cy="46032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091255" y="922032"/>
            <a:ext cx="6492167" cy="1905073"/>
          </a:xfrm>
          <a:prstGeom prst="rect">
            <a:avLst/>
          </a:prstGeom>
          <a:noFill/>
        </p:spPr>
        <p:txBody>
          <a:bodyPr wrap="square" rtlCol="0">
            <a:spAutoFit/>
          </a:bodyPr>
          <a:lstStyle/>
          <a:p>
            <a:pPr>
              <a:lnSpc>
                <a:spcPct val="120000"/>
              </a:lnSpc>
            </a:pPr>
            <a:r>
              <a:rPr lang="en-US" altLang="zh-CN" sz="2000" dirty="0"/>
              <a:t>Citation reports allow users to:</a:t>
            </a:r>
            <a:endParaRPr lang="en-US" altLang="zh-CN" sz="2000" dirty="0"/>
          </a:p>
          <a:p>
            <a:pPr marL="342900" indent="-342900">
              <a:lnSpc>
                <a:spcPct val="120000"/>
              </a:lnSpc>
              <a:buFont typeface="Arial" panose="020B0604020202090204" pitchFamily="34" charset="0"/>
              <a:buChar char="•"/>
            </a:pPr>
            <a:r>
              <a:rPr lang="en-US" altLang="zh-CN" sz="2000" dirty="0"/>
              <a:t>View total citations, average citations per items, and </a:t>
            </a:r>
            <a:r>
              <a:rPr lang="en-US" altLang="zh-CN" sz="2000" b="1" dirty="0"/>
              <a:t>h-index</a:t>
            </a:r>
            <a:r>
              <a:rPr lang="en-US" altLang="zh-CN" sz="2000" dirty="0"/>
              <a:t> of the dataset.</a:t>
            </a:r>
            <a:endParaRPr lang="en-US" altLang="zh-CN" sz="2000" dirty="0"/>
          </a:p>
          <a:p>
            <a:pPr marL="342900" indent="-342900">
              <a:lnSpc>
                <a:spcPct val="120000"/>
              </a:lnSpc>
              <a:buFont typeface="Arial" panose="020B0604020202090204" pitchFamily="34" charset="0"/>
              <a:buChar char="•"/>
            </a:pPr>
            <a:r>
              <a:rPr lang="en-US" altLang="zh-CN" sz="2000" dirty="0"/>
              <a:t>Track </a:t>
            </a:r>
            <a:r>
              <a:rPr lang="en-US" altLang="zh-CN" sz="2000" b="1" dirty="0"/>
              <a:t>citation trends </a:t>
            </a:r>
            <a:r>
              <a:rPr lang="en-US" altLang="zh-CN" sz="2000" dirty="0"/>
              <a:t>over time.</a:t>
            </a:r>
            <a:endParaRPr lang="en-US" altLang="zh-CN" sz="2000" dirty="0"/>
          </a:p>
          <a:p>
            <a:pPr marL="342900" indent="-342900">
              <a:lnSpc>
                <a:spcPct val="120000"/>
              </a:lnSpc>
              <a:buFont typeface="Arial" panose="020B0604020202090204" pitchFamily="34" charset="0"/>
              <a:buChar char="•"/>
            </a:pPr>
            <a:r>
              <a:rPr lang="en-US" altLang="zh-CN" sz="2000" dirty="0"/>
              <a:t> Identify the most cited papers.</a:t>
            </a:r>
            <a:endParaRPr lang="zh-CN" alt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13238" y="1900757"/>
            <a:ext cx="7644263" cy="3056486"/>
            <a:chOff x="3426679" y="1095244"/>
            <a:chExt cx="7644263" cy="3056486"/>
          </a:xfrm>
        </p:grpSpPr>
        <p:sp>
          <p:nvSpPr>
            <p:cNvPr id="129" name="文本框 128"/>
            <p:cNvSpPr txBox="1"/>
            <p:nvPr/>
          </p:nvSpPr>
          <p:spPr>
            <a:xfrm>
              <a:off x="3426679" y="1095244"/>
              <a:ext cx="7644263" cy="523220"/>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solidFill>
                    <a:schemeClr val="accent4"/>
                  </a:solidFill>
                  <a:latin typeface="Arial" panose="020B0604020202090204" pitchFamily="34" charset="0"/>
                  <a:ea typeface="黑体" panose="02010609060101010101" pitchFamily="49" charset="-122"/>
                  <a:cs typeface="Arial" panose="020B0604020202090204" pitchFamily="34" charset="0"/>
                  <a:sym typeface="+mn-lt"/>
                </a:rPr>
                <a:t>01 Introduction</a:t>
              </a:r>
              <a:endParaRPr kumimoji="0" lang="zh-CN" altLang="en-US" sz="2800" b="1" u="none" strike="noStrike" kern="1200" cap="none" normalizeH="0" noProof="0" dirty="0">
                <a:ln>
                  <a:noFill/>
                </a:ln>
                <a:solidFill>
                  <a:schemeClr val="accent4"/>
                </a:solidFill>
                <a:effectLst/>
                <a:uLnTx/>
                <a:uFillTx/>
                <a:latin typeface="Arial" panose="020B0604020202090204" pitchFamily="34" charset="0"/>
                <a:ea typeface="黑体" panose="02010609060101010101" pitchFamily="49" charset="-122"/>
                <a:cs typeface="Arial" panose="020B0604020202090204" pitchFamily="34" charset="0"/>
                <a:sym typeface="+mn-lt"/>
              </a:endParaRPr>
            </a:p>
          </p:txBody>
        </p:sp>
        <p:sp>
          <p:nvSpPr>
            <p:cNvPr id="134" name="文本框 133"/>
            <p:cNvSpPr txBox="1"/>
            <p:nvPr/>
          </p:nvSpPr>
          <p:spPr>
            <a:xfrm>
              <a:off x="3426679" y="1939666"/>
              <a:ext cx="7644263" cy="523220"/>
            </a:xfrm>
            <a:prstGeom prst="rect">
              <a:avLst/>
            </a:prstGeom>
            <a:noFill/>
          </p:spPr>
          <p:txBody>
            <a:bodyPr wrap="square" rtlCol="0" anchor="ctr" anchorCtr="0">
              <a:normAutofit/>
            </a:bodyPr>
            <a:lstStyle/>
            <a:p>
              <a:pPr lvl="0">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02 Functional Workflow</a:t>
              </a:r>
              <a:endParaRPr lang="zh-CN" altLang="en-US" sz="2800" b="1" dirty="0">
                <a:latin typeface="Arial" panose="020B0604020202090204" pitchFamily="34" charset="0"/>
                <a:ea typeface="黑体" panose="02010609060101010101" pitchFamily="49" charset="-122"/>
                <a:cs typeface="Arial" panose="020B0604020202090204" pitchFamily="34" charset="0"/>
                <a:sym typeface="+mn-lt"/>
              </a:endParaRPr>
            </a:p>
          </p:txBody>
        </p:sp>
        <p:sp>
          <p:nvSpPr>
            <p:cNvPr id="139" name="文本框 138"/>
            <p:cNvSpPr txBox="1"/>
            <p:nvPr/>
          </p:nvSpPr>
          <p:spPr>
            <a:xfrm>
              <a:off x="3426679" y="2784088"/>
              <a:ext cx="7644263" cy="523220"/>
            </a:xfrm>
            <a:prstGeom prst="rect">
              <a:avLst/>
            </a:prstGeom>
            <a:noFill/>
          </p:spPr>
          <p:txBody>
            <a:bodyPr wrap="square" rtlCol="0" anchor="ctr" anchorCtr="0">
              <a:normAutofit/>
            </a:bodyPr>
            <a:lstStyle/>
            <a:p>
              <a:pPr lvl="0">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03 Extension &amp; Value</a:t>
              </a:r>
              <a:endParaRPr kumimoji="0" lang="zh-CN" altLang="en-US" sz="2800" b="1" u="none" strike="noStrike" kern="1200" cap="none" normalizeH="0" noProof="0" dirty="0">
                <a:ln>
                  <a:noFill/>
                </a:ln>
                <a:effectLst/>
                <a:uLnTx/>
                <a:uFillTx/>
                <a:latin typeface="Arial" panose="020B0604020202090204" pitchFamily="34" charset="0"/>
                <a:ea typeface="黑体" panose="02010609060101010101" pitchFamily="49" charset="-122"/>
                <a:cs typeface="Arial" panose="020B0604020202090204" pitchFamily="34" charset="0"/>
                <a:sym typeface="+mn-lt"/>
              </a:endParaRPr>
            </a:p>
          </p:txBody>
        </p:sp>
        <p:sp>
          <p:nvSpPr>
            <p:cNvPr id="144" name="文本框 143"/>
            <p:cNvSpPr txBox="1"/>
            <p:nvPr/>
          </p:nvSpPr>
          <p:spPr>
            <a:xfrm>
              <a:off x="3426679" y="3628510"/>
              <a:ext cx="7642800" cy="523220"/>
            </a:xfrm>
            <a:prstGeom prst="rect">
              <a:avLst/>
            </a:prstGeom>
            <a:noFill/>
          </p:spPr>
          <p:txBody>
            <a:bodyPr wrap="square" rtlCol="0" anchor="ctr" anchorCtr="0">
              <a:normAutofit/>
            </a:bodyPr>
            <a:lstStyle/>
            <a:p>
              <a:pPr lvl="0">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04 Work Allocation</a:t>
              </a:r>
              <a:endParaRPr lang="zh-CN" altLang="en-US" sz="2800" b="1" dirty="0">
                <a:latin typeface="Arial" panose="020B0604020202090204" pitchFamily="34" charset="0"/>
                <a:ea typeface="黑体" panose="02010609060101010101" pitchFamily="49" charset="-122"/>
                <a:cs typeface="Arial" panose="020B0604020202090204" pitchFamily="34" charset="0"/>
                <a:sym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475661" y="1900757"/>
            <a:ext cx="7644263" cy="3056486"/>
            <a:chOff x="3426679" y="1095244"/>
            <a:chExt cx="7644263" cy="3056486"/>
          </a:xfrm>
        </p:grpSpPr>
        <p:sp>
          <p:nvSpPr>
            <p:cNvPr id="129" name="文本框 128"/>
            <p:cNvSpPr txBox="1"/>
            <p:nvPr/>
          </p:nvSpPr>
          <p:spPr>
            <a:xfrm>
              <a:off x="3426679" y="1095244"/>
              <a:ext cx="7644263" cy="523220"/>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01 Introduction</a:t>
              </a:r>
              <a:endParaRPr lang="zh-CN" altLang="en-US" sz="2800" b="1" dirty="0">
                <a:latin typeface="Arial" panose="020B0604020202090204" pitchFamily="34" charset="0"/>
                <a:ea typeface="黑体" panose="02010609060101010101" pitchFamily="49" charset="-122"/>
                <a:cs typeface="Arial" panose="020B0604020202090204" pitchFamily="34" charset="0"/>
                <a:sym typeface="+mn-lt"/>
              </a:endParaRPr>
            </a:p>
          </p:txBody>
        </p:sp>
        <p:sp>
          <p:nvSpPr>
            <p:cNvPr id="134" name="文本框 133"/>
            <p:cNvSpPr txBox="1"/>
            <p:nvPr/>
          </p:nvSpPr>
          <p:spPr>
            <a:xfrm>
              <a:off x="3426679" y="1939666"/>
              <a:ext cx="7644263" cy="523220"/>
            </a:xfrm>
            <a:prstGeom prst="rect">
              <a:avLst/>
            </a:prstGeom>
            <a:noFill/>
          </p:spPr>
          <p:txBody>
            <a:bodyPr wrap="square" rtlCol="0" anchor="ctr" anchorCtr="0">
              <a:normAutofit/>
            </a:bodyPr>
            <a:lstStyle/>
            <a:p>
              <a:pPr lvl="0">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02 Functional Workflow</a:t>
              </a:r>
              <a:endParaRPr lang="zh-CN" altLang="en-US" sz="2800" b="1" dirty="0">
                <a:latin typeface="Arial" panose="020B0604020202090204" pitchFamily="34" charset="0"/>
                <a:ea typeface="黑体" panose="02010609060101010101" pitchFamily="49" charset="-122"/>
                <a:cs typeface="Arial" panose="020B0604020202090204" pitchFamily="34" charset="0"/>
                <a:sym typeface="+mn-lt"/>
              </a:endParaRPr>
            </a:p>
          </p:txBody>
        </p:sp>
        <p:sp>
          <p:nvSpPr>
            <p:cNvPr id="139" name="文本框 138"/>
            <p:cNvSpPr txBox="1"/>
            <p:nvPr/>
          </p:nvSpPr>
          <p:spPr>
            <a:xfrm>
              <a:off x="3426679" y="2784088"/>
              <a:ext cx="7644263" cy="523220"/>
            </a:xfrm>
            <a:prstGeom prst="rect">
              <a:avLst/>
            </a:prstGeom>
            <a:noFill/>
          </p:spPr>
          <p:txBody>
            <a:bodyPr wrap="square" rtlCol="0" anchor="ctr" anchorCtr="0">
              <a:normAutofit/>
            </a:bodyPr>
            <a:lstStyle/>
            <a:p>
              <a:pPr lvl="0">
                <a:defRPr/>
              </a:pPr>
              <a:r>
                <a:rPr lang="en-US" altLang="zh-CN" sz="2800" b="1" dirty="0">
                  <a:solidFill>
                    <a:schemeClr val="accent4"/>
                  </a:solidFill>
                  <a:latin typeface="Arial" panose="020B0604020202090204" pitchFamily="34" charset="0"/>
                  <a:ea typeface="黑体" panose="02010609060101010101" pitchFamily="49" charset="-122"/>
                  <a:cs typeface="Arial" panose="020B0604020202090204" pitchFamily="34" charset="0"/>
                  <a:sym typeface="+mn-lt"/>
                </a:rPr>
                <a:t>03 Extension &amp; Value</a:t>
              </a:r>
              <a:endParaRPr lang="zh-CN" altLang="en-US" sz="2800" b="1" dirty="0">
                <a:solidFill>
                  <a:schemeClr val="accent4"/>
                </a:solidFill>
                <a:latin typeface="Arial" panose="020B0604020202090204" pitchFamily="34" charset="0"/>
                <a:ea typeface="黑体" panose="02010609060101010101" pitchFamily="49" charset="-122"/>
                <a:cs typeface="Arial" panose="020B0604020202090204" pitchFamily="34" charset="0"/>
                <a:sym typeface="+mn-lt"/>
              </a:endParaRPr>
            </a:p>
          </p:txBody>
        </p:sp>
        <p:sp>
          <p:nvSpPr>
            <p:cNvPr id="144" name="文本框 143"/>
            <p:cNvSpPr txBox="1"/>
            <p:nvPr/>
          </p:nvSpPr>
          <p:spPr>
            <a:xfrm>
              <a:off x="3426679" y="3628510"/>
              <a:ext cx="7642800" cy="523220"/>
            </a:xfrm>
            <a:prstGeom prst="rect">
              <a:avLst/>
            </a:prstGeom>
            <a:noFill/>
          </p:spPr>
          <p:txBody>
            <a:bodyPr wrap="square" rtlCol="0" anchor="ctr" anchorCtr="0">
              <a:normAutofit/>
            </a:bodyPr>
            <a:lstStyle/>
            <a:p>
              <a:pPr>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04 Work Allocation</a:t>
              </a:r>
              <a:endParaRPr lang="en-US" altLang="zh-CN" sz="2800" b="1" dirty="0">
                <a:latin typeface="Arial" panose="020B0604020202090204" pitchFamily="34" charset="0"/>
                <a:ea typeface="黑体" panose="02010609060101010101" pitchFamily="49" charset="-122"/>
                <a:cs typeface="Arial" panose="020B0604020202090204" pitchFamily="34" charset="0"/>
                <a:sym typeface="+mn-l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4" y="237834"/>
            <a:ext cx="9348145" cy="790865"/>
          </a:xfrm>
        </p:spPr>
        <p:txBody>
          <a:bodyPr>
            <a:normAutofit/>
          </a:bodyPr>
          <a:lstStyle/>
          <a:p>
            <a:r>
              <a:rPr lang="en-US" altLang="zh-CN" dirty="0">
                <a:latin typeface="Arial" panose="020B0604020202090204" pitchFamily="34" charset="0"/>
                <a:ea typeface="黑体" panose="02010609060101010101" pitchFamily="49" charset="-122"/>
              </a:rPr>
              <a:t>Assistance Tools</a:t>
            </a:r>
            <a:endParaRPr lang="zh-CN" altLang="zh-CN" dirty="0">
              <a:latin typeface="Arial" panose="020B0604020202090204" pitchFamily="34" charset="0"/>
              <a:ea typeface="黑体" panose="02010609060101010101" pitchFamily="49" charset="-122"/>
            </a:endParaRPr>
          </a:p>
        </p:txBody>
      </p:sp>
      <p:sp>
        <p:nvSpPr>
          <p:cNvPr id="3" name="灯片编号占位符 2"/>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cs typeface="+mn-ea"/>
                <a:sym typeface="+mn-lt"/>
              </a:rPr>
            </a:fld>
            <a:endParaRPr lang="zh-CN" altLang="en-US">
              <a:latin typeface="Arial" panose="020B0604020202090204" pitchFamily="34" charset="0"/>
              <a:ea typeface="黑体" panose="02010609060101010101" pitchFamily="49" charset="-122"/>
              <a:cs typeface="+mn-ea"/>
              <a:sym typeface="+mn-lt"/>
            </a:endParaRPr>
          </a:p>
        </p:txBody>
      </p:sp>
      <p:pic>
        <p:nvPicPr>
          <p:cNvPr id="5" name="图片 4"/>
          <p:cNvPicPr>
            <a:picLocks noChangeAspect="1"/>
          </p:cNvPicPr>
          <p:nvPr/>
        </p:nvPicPr>
        <p:blipFill>
          <a:blip r:embed="rId1"/>
          <a:stretch>
            <a:fillRect/>
          </a:stretch>
        </p:blipFill>
        <p:spPr>
          <a:xfrm>
            <a:off x="6998400" y="982800"/>
            <a:ext cx="3888269" cy="5252400"/>
          </a:xfrm>
          <a:prstGeom prst="rect">
            <a:avLst/>
          </a:prstGeom>
        </p:spPr>
      </p:pic>
      <p:sp>
        <p:nvSpPr>
          <p:cNvPr id="4" name="Rectangle 1"/>
          <p:cNvSpPr>
            <a:spLocks noChangeArrowheads="1"/>
          </p:cNvSpPr>
          <p:nvPr/>
        </p:nvSpPr>
        <p:spPr bwMode="auto">
          <a:xfrm>
            <a:off x="520700" y="1116683"/>
            <a:ext cx="6223000" cy="496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indent="-457200" eaLnBrk="0" fontAlgn="base" hangingPunct="0">
              <a:lnSpc>
                <a:spcPct val="150000"/>
              </a:lnSpc>
              <a:spcBef>
                <a:spcPct val="0"/>
              </a:spcBef>
              <a:spcAft>
                <a:spcPct val="0"/>
              </a:spcAft>
              <a:buFont typeface="Arial" panose="020B0604020202090204" pitchFamily="34" charset="0"/>
              <a:buChar char="•"/>
            </a:pPr>
            <a:r>
              <a:rPr lang="zh-CN" altLang="zh-CN" sz="2800" b="1" dirty="0">
                <a:latin typeface="Arial" panose="020B0604020202090204" pitchFamily="34" charset="0"/>
                <a:cs typeface="Arial" panose="020B0604020202090204" pitchFamily="34" charset="0"/>
              </a:rPr>
              <a:t>EndNote</a:t>
            </a:r>
            <a:endParaRPr lang="en-US" altLang="zh-CN" sz="2800" b="1" dirty="0">
              <a:latin typeface="Arial" panose="020B0604020202090204" pitchFamily="34" charset="0"/>
              <a:cs typeface="Arial" panose="020B0604020202090204" pitchFamily="34" charset="0"/>
            </a:endParaRPr>
          </a:p>
          <a:p>
            <a:pPr lvl="0" eaLnBrk="0" fontAlgn="base" hangingPunct="0">
              <a:lnSpc>
                <a:spcPct val="110000"/>
              </a:lnSpc>
              <a:spcBef>
                <a:spcPct val="0"/>
              </a:spcBef>
              <a:spcAft>
                <a:spcPct val="0"/>
              </a:spcAft>
            </a:pPr>
            <a:r>
              <a:rPr lang="en-US" altLang="zh-CN" sz="2800" dirty="0" err="1"/>
              <a:t>WoS</a:t>
            </a:r>
            <a:r>
              <a:rPr lang="en-US" altLang="zh-CN" sz="2800" dirty="0"/>
              <a:t> integrates with EndNote for seamless export and reference management, helping users organize citations and bibliographies efficiently. </a:t>
            </a:r>
            <a:endParaRPr lang="en-US" altLang="zh-CN" sz="2800" dirty="0"/>
          </a:p>
          <a:p>
            <a:pPr marL="457200" lvl="0" indent="-457200" eaLnBrk="0" fontAlgn="base" hangingPunct="0">
              <a:lnSpc>
                <a:spcPct val="110000"/>
              </a:lnSpc>
              <a:spcBef>
                <a:spcPct val="0"/>
              </a:spcBef>
              <a:spcAft>
                <a:spcPct val="0"/>
              </a:spcAft>
              <a:buFont typeface="Arial" panose="020B0604020202090204" pitchFamily="34" charset="0"/>
              <a:buChar char="•"/>
            </a:pPr>
            <a:r>
              <a:rPr lang="en-US" altLang="zh-CN" sz="2800" b="1" dirty="0" err="1">
                <a:latin typeface="Arial" panose="020B0604020202090204" pitchFamily="34" charset="0"/>
                <a:cs typeface="Arial" panose="020B0604020202090204" pitchFamily="34" charset="0"/>
              </a:rPr>
              <a:t>Skywork</a:t>
            </a:r>
            <a:endParaRPr lang="en-US" altLang="zh-CN" sz="2800" b="1" dirty="0">
              <a:latin typeface="Arial" panose="020B0604020202090204" pitchFamily="34" charset="0"/>
              <a:cs typeface="Arial" panose="020B0604020202090204" pitchFamily="34" charset="0"/>
            </a:endParaRPr>
          </a:p>
          <a:p>
            <a:pPr lvl="0" eaLnBrk="0" fontAlgn="base" hangingPunct="0">
              <a:lnSpc>
                <a:spcPct val="110000"/>
              </a:lnSpc>
              <a:spcBef>
                <a:spcPct val="0"/>
              </a:spcBef>
              <a:spcAft>
                <a:spcPct val="0"/>
              </a:spcAft>
            </a:pPr>
            <a:r>
              <a:rPr lang="en-US" altLang="zh-CN" sz="2800" dirty="0" err="1"/>
              <a:t>Skywork</a:t>
            </a:r>
            <a:r>
              <a:rPr lang="en-US" altLang="zh-CN" sz="2800" dirty="0"/>
              <a:t>, the AI research assistant in </a:t>
            </a:r>
            <a:r>
              <a:rPr lang="en-US" altLang="zh-CN" sz="2800" dirty="0" err="1"/>
              <a:t>WoS</a:t>
            </a:r>
            <a:r>
              <a:rPr lang="en-US" altLang="zh-CN" sz="2800" dirty="0"/>
              <a:t>, summarizes results and suggests related literature to enhance research efficiency.</a:t>
            </a:r>
            <a:endParaRPr lang="zh-CN" altLang="zh-CN" sz="2800" b="1" dirty="0">
              <a:latin typeface="Arial" panose="020B0604020202090204" pitchFamily="34" charset="0"/>
              <a:cs typeface="Arial" panose="020B060402020209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4" y="237834"/>
            <a:ext cx="9348145" cy="790865"/>
          </a:xfrm>
        </p:spPr>
        <p:txBody>
          <a:bodyPr>
            <a:normAutofit/>
          </a:bodyPr>
          <a:lstStyle/>
          <a:p>
            <a:r>
              <a:rPr lang="en-US" altLang="zh-CN" dirty="0">
                <a:latin typeface="Arial" panose="020B0604020202090204" pitchFamily="34" charset="0"/>
                <a:ea typeface="黑体" panose="02010609060101010101" pitchFamily="49" charset="-122"/>
              </a:rPr>
              <a:t>Advantages</a:t>
            </a:r>
            <a:endParaRPr lang="zh-CN" altLang="zh-CN" dirty="0">
              <a:latin typeface="Arial" panose="020B0604020202090204" pitchFamily="34" charset="0"/>
              <a:ea typeface="黑体" panose="02010609060101010101" pitchFamily="49" charset="-122"/>
            </a:endParaRPr>
          </a:p>
        </p:txBody>
      </p:sp>
      <p:sp>
        <p:nvSpPr>
          <p:cNvPr id="3" name="灯片编号占位符 2"/>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cs typeface="+mn-ea"/>
                <a:sym typeface="+mn-lt"/>
              </a:rPr>
            </a:fld>
            <a:endParaRPr lang="zh-CN" altLang="en-US">
              <a:latin typeface="Arial" panose="020B0604020202090204" pitchFamily="34" charset="0"/>
              <a:ea typeface="黑体" panose="02010609060101010101" pitchFamily="49" charset="-122"/>
              <a:cs typeface="+mn-ea"/>
              <a:sym typeface="+mn-lt"/>
            </a:endParaRPr>
          </a:p>
        </p:txBody>
      </p:sp>
      <p:sp>
        <p:nvSpPr>
          <p:cNvPr id="6" name="文本框 5"/>
          <p:cNvSpPr txBox="1"/>
          <p:nvPr/>
        </p:nvSpPr>
        <p:spPr>
          <a:xfrm>
            <a:off x="2152187" y="2386766"/>
            <a:ext cx="8094482" cy="2239844"/>
          </a:xfrm>
          <a:prstGeom prst="rect">
            <a:avLst/>
          </a:prstGeom>
          <a:noFill/>
        </p:spPr>
        <p:txBody>
          <a:bodyPr wrap="square">
            <a:spAutoFit/>
          </a:bodyPr>
          <a:lstStyle/>
          <a:p>
            <a:pPr marL="457200" indent="-457200">
              <a:lnSpc>
                <a:spcPct val="150000"/>
              </a:lnSpc>
              <a:buFont typeface="+mj-lt"/>
              <a:buAutoNum type="arabicPeriod"/>
            </a:pPr>
            <a:r>
              <a:rPr lang="en-US" altLang="zh-CN" sz="2400" dirty="0"/>
              <a:t>Streamlined user experience</a:t>
            </a:r>
            <a:endParaRPr lang="en-US" altLang="zh-CN" sz="2400" dirty="0"/>
          </a:p>
          <a:p>
            <a:pPr marL="457200" indent="-457200">
              <a:lnSpc>
                <a:spcPct val="150000"/>
              </a:lnSpc>
              <a:buFont typeface="+mj-lt"/>
              <a:buAutoNum type="arabicPeriod"/>
            </a:pPr>
            <a:r>
              <a:rPr lang="en-US" altLang="zh-CN" sz="2400" dirty="0"/>
              <a:t>Comprehensive citation ecosystem</a:t>
            </a:r>
            <a:endParaRPr lang="en-US" altLang="zh-CN" sz="2400" dirty="0"/>
          </a:p>
          <a:p>
            <a:pPr marL="457200" indent="-457200">
              <a:lnSpc>
                <a:spcPct val="150000"/>
              </a:lnSpc>
              <a:buFont typeface="+mj-lt"/>
              <a:buAutoNum type="arabicPeriod"/>
            </a:pPr>
            <a:r>
              <a:rPr lang="en-US" altLang="zh-CN" sz="2400" dirty="0"/>
              <a:t>Integration with AI-powered tools</a:t>
            </a:r>
            <a:endParaRPr lang="en-US" altLang="zh-CN" sz="2400" dirty="0"/>
          </a:p>
          <a:p>
            <a:pPr marL="457200" indent="-457200">
              <a:lnSpc>
                <a:spcPct val="150000"/>
              </a:lnSpc>
              <a:buFont typeface="+mj-lt"/>
              <a:buAutoNum type="arabicPeriod"/>
            </a:pPr>
            <a:r>
              <a:rPr lang="en-US" altLang="zh-CN" sz="2400" dirty="0"/>
              <a:t>Educational and research support value</a:t>
            </a:r>
            <a:endParaRPr lang="zh-CN" altLang="en-US" sz="2400" dirty="0">
              <a:latin typeface="Arial" panose="020B0604020202090204" pitchFamily="34" charset="0"/>
              <a:ea typeface="黑体" panose="02010609060101010101" pitchFamily="49" charset="-122"/>
              <a:cs typeface="Times New Roman" panose="02020503050405090304" pitchFamily="18" charset="0"/>
            </a:endParaRPr>
          </a:p>
        </p:txBody>
      </p:sp>
      <p:sp>
        <p:nvSpPr>
          <p:cNvPr id="12" name="文本框 11"/>
          <p:cNvSpPr txBox="1"/>
          <p:nvPr/>
        </p:nvSpPr>
        <p:spPr>
          <a:xfrm rot="5400000">
            <a:off x="10088296" y="893598"/>
            <a:ext cx="877163" cy="923330"/>
          </a:xfrm>
          <a:prstGeom prst="rect">
            <a:avLst/>
          </a:prstGeom>
          <a:noFill/>
        </p:spPr>
        <p:txBody>
          <a:bodyPr wrap="none" rtlCol="0">
            <a:spAutoFit/>
          </a:bodyPr>
          <a:lstStyle/>
          <a:p>
            <a:r>
              <a:rPr lang="zh-CN" altLang="en-US" sz="5400" dirty="0">
                <a:solidFill>
                  <a:schemeClr val="accent1"/>
                </a:solidFill>
                <a:latin typeface="Arial" panose="020B0604020202090204" pitchFamily="34" charset="0"/>
                <a:ea typeface="黑体" panose="02010609060101010101" pitchFamily="49" charset="-122"/>
                <a:cs typeface="+mn-ea"/>
                <a:sym typeface="+mn-lt"/>
              </a:rPr>
              <a:t>「</a:t>
            </a:r>
            <a:endParaRPr lang="zh-CN" altLang="en-US" sz="5400" dirty="0">
              <a:solidFill>
                <a:schemeClr val="accent1"/>
              </a:solidFill>
              <a:latin typeface="Arial" panose="020B0604020202090204" pitchFamily="34" charset="0"/>
              <a:ea typeface="黑体" panose="02010609060101010101" pitchFamily="49" charset="-122"/>
              <a:cs typeface="+mn-ea"/>
              <a:sym typeface="+mn-lt"/>
            </a:endParaRPr>
          </a:p>
        </p:txBody>
      </p:sp>
      <p:sp>
        <p:nvSpPr>
          <p:cNvPr id="13" name="文本框 12"/>
          <p:cNvSpPr txBox="1"/>
          <p:nvPr/>
        </p:nvSpPr>
        <p:spPr>
          <a:xfrm rot="5400000">
            <a:off x="1251940" y="5348154"/>
            <a:ext cx="877163" cy="923330"/>
          </a:xfrm>
          <a:prstGeom prst="rect">
            <a:avLst/>
          </a:prstGeom>
          <a:noFill/>
        </p:spPr>
        <p:txBody>
          <a:bodyPr wrap="none" rtlCol="0">
            <a:spAutoFit/>
          </a:bodyPr>
          <a:lstStyle/>
          <a:p>
            <a:r>
              <a:rPr lang="zh-CN" altLang="en-US" sz="5400" dirty="0">
                <a:solidFill>
                  <a:schemeClr val="accent1"/>
                </a:solidFill>
                <a:latin typeface="Arial" panose="020B0604020202090204" pitchFamily="34" charset="0"/>
                <a:ea typeface="黑体" panose="02010609060101010101" pitchFamily="49" charset="-122"/>
                <a:cs typeface="+mn-ea"/>
                <a:sym typeface="+mn-lt"/>
              </a:rPr>
              <a:t>」</a:t>
            </a:r>
            <a:endParaRPr lang="zh-CN" altLang="en-US" sz="5400" dirty="0">
              <a:solidFill>
                <a:schemeClr val="accent1"/>
              </a:solidFill>
              <a:latin typeface="Arial" panose="020B0604020202090204" pitchFamily="34" charset="0"/>
              <a:ea typeface="黑体" panose="02010609060101010101" pitchFamily="49" charset="-122"/>
              <a:cs typeface="+mn-ea"/>
              <a:sym typeface="+mn-lt"/>
            </a:endParaRPr>
          </a:p>
        </p:txBody>
      </p:sp>
      <p:sp>
        <p:nvSpPr>
          <p:cNvPr id="14" name="文本框 13"/>
          <p:cNvSpPr txBox="1"/>
          <p:nvPr/>
        </p:nvSpPr>
        <p:spPr>
          <a:xfrm rot="10800000">
            <a:off x="10498655" y="4936153"/>
            <a:ext cx="877163" cy="923330"/>
          </a:xfrm>
          <a:prstGeom prst="rect">
            <a:avLst/>
          </a:prstGeom>
          <a:noFill/>
        </p:spPr>
        <p:txBody>
          <a:bodyPr wrap="none" rtlCol="0">
            <a:spAutoFit/>
          </a:bodyPr>
          <a:lstStyle/>
          <a:p>
            <a:r>
              <a:rPr lang="zh-CN" altLang="en-US" sz="5400" dirty="0">
                <a:solidFill>
                  <a:schemeClr val="accent1"/>
                </a:solidFill>
                <a:latin typeface="Arial" panose="020B0604020202090204" pitchFamily="34" charset="0"/>
                <a:ea typeface="黑体" panose="02010609060101010101" pitchFamily="49" charset="-122"/>
                <a:cs typeface="+mn-ea"/>
                <a:sym typeface="+mn-lt"/>
              </a:rPr>
              <a:t>「</a:t>
            </a:r>
            <a:endParaRPr lang="zh-CN" altLang="en-US" sz="5400" dirty="0">
              <a:solidFill>
                <a:schemeClr val="accent1"/>
              </a:solidFill>
              <a:latin typeface="Arial" panose="020B0604020202090204" pitchFamily="34" charset="0"/>
              <a:ea typeface="黑体" panose="02010609060101010101" pitchFamily="49" charset="-122"/>
              <a:cs typeface="+mn-ea"/>
              <a:sym typeface="+mn-lt"/>
            </a:endParaRPr>
          </a:p>
        </p:txBody>
      </p:sp>
      <p:sp>
        <p:nvSpPr>
          <p:cNvPr id="15" name="文本框 14"/>
          <p:cNvSpPr txBox="1"/>
          <p:nvPr/>
        </p:nvSpPr>
        <p:spPr>
          <a:xfrm rot="10800000">
            <a:off x="828297" y="1328995"/>
            <a:ext cx="877163" cy="923330"/>
          </a:xfrm>
          <a:prstGeom prst="rect">
            <a:avLst/>
          </a:prstGeom>
          <a:noFill/>
        </p:spPr>
        <p:txBody>
          <a:bodyPr wrap="none" rtlCol="0">
            <a:spAutoFit/>
          </a:bodyPr>
          <a:lstStyle/>
          <a:p>
            <a:r>
              <a:rPr lang="zh-CN" altLang="en-US" sz="5400" dirty="0">
                <a:solidFill>
                  <a:schemeClr val="accent1"/>
                </a:solidFill>
                <a:latin typeface="Arial" panose="020B0604020202090204" pitchFamily="34" charset="0"/>
                <a:ea typeface="黑体" panose="02010609060101010101" pitchFamily="49" charset="-122"/>
                <a:cs typeface="+mn-ea"/>
                <a:sym typeface="+mn-lt"/>
              </a:rPr>
              <a:t>」</a:t>
            </a:r>
            <a:endParaRPr lang="zh-CN" altLang="en-US" sz="5400" dirty="0">
              <a:solidFill>
                <a:schemeClr val="accent1"/>
              </a:solidFill>
              <a:latin typeface="Arial" panose="020B0604020202090204" pitchFamily="34" charset="0"/>
              <a:ea typeface="黑体" panose="02010609060101010101" pitchFamily="49" charset="-122"/>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25973" y="1900757"/>
            <a:ext cx="7644263" cy="3056486"/>
            <a:chOff x="3426679" y="1095244"/>
            <a:chExt cx="7644263" cy="3056486"/>
          </a:xfrm>
        </p:grpSpPr>
        <p:sp>
          <p:nvSpPr>
            <p:cNvPr id="129" name="文本框 128"/>
            <p:cNvSpPr txBox="1"/>
            <p:nvPr/>
          </p:nvSpPr>
          <p:spPr>
            <a:xfrm>
              <a:off x="3426679" y="1095244"/>
              <a:ext cx="7644263" cy="523220"/>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01 Introduction</a:t>
              </a:r>
              <a:endParaRPr lang="zh-CN" altLang="en-US" sz="2800" b="1" dirty="0">
                <a:latin typeface="Arial" panose="020B0604020202090204" pitchFamily="34" charset="0"/>
                <a:ea typeface="黑体" panose="02010609060101010101" pitchFamily="49" charset="-122"/>
                <a:cs typeface="Arial" panose="020B0604020202090204" pitchFamily="34" charset="0"/>
                <a:sym typeface="+mn-lt"/>
              </a:endParaRPr>
            </a:p>
          </p:txBody>
        </p:sp>
        <p:sp>
          <p:nvSpPr>
            <p:cNvPr id="134" name="文本框 133"/>
            <p:cNvSpPr txBox="1"/>
            <p:nvPr/>
          </p:nvSpPr>
          <p:spPr>
            <a:xfrm>
              <a:off x="3426679" y="1939666"/>
              <a:ext cx="7644263" cy="523220"/>
            </a:xfrm>
            <a:prstGeom prst="rect">
              <a:avLst/>
            </a:prstGeom>
            <a:noFill/>
          </p:spPr>
          <p:txBody>
            <a:bodyPr wrap="square" rtlCol="0" anchor="ctr" anchorCtr="0">
              <a:normAutofit/>
            </a:bodyPr>
            <a:lstStyle/>
            <a:p>
              <a:pPr lvl="0">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02 Functional Workflow</a:t>
              </a:r>
              <a:endParaRPr lang="zh-CN" altLang="en-US" sz="2800" b="1" dirty="0">
                <a:latin typeface="Arial" panose="020B0604020202090204" pitchFamily="34" charset="0"/>
                <a:ea typeface="黑体" panose="02010609060101010101" pitchFamily="49" charset="-122"/>
                <a:cs typeface="Arial" panose="020B0604020202090204" pitchFamily="34" charset="0"/>
                <a:sym typeface="+mn-lt"/>
              </a:endParaRPr>
            </a:p>
          </p:txBody>
        </p:sp>
        <p:sp>
          <p:nvSpPr>
            <p:cNvPr id="139" name="文本框 138"/>
            <p:cNvSpPr txBox="1"/>
            <p:nvPr/>
          </p:nvSpPr>
          <p:spPr>
            <a:xfrm>
              <a:off x="3426679" y="2784088"/>
              <a:ext cx="7644263" cy="523220"/>
            </a:xfrm>
            <a:prstGeom prst="rect">
              <a:avLst/>
            </a:prstGeom>
            <a:noFill/>
          </p:spPr>
          <p:txBody>
            <a:bodyPr wrap="square" rtlCol="0" anchor="ctr" anchorCtr="0">
              <a:normAutofit/>
            </a:bodyPr>
            <a:lstStyle/>
            <a:p>
              <a:pPr lvl="0">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03 Extension &amp; Value</a:t>
              </a:r>
              <a:endParaRPr lang="zh-CN" altLang="en-US" sz="2800" b="1" dirty="0">
                <a:latin typeface="Arial" panose="020B0604020202090204" pitchFamily="34" charset="0"/>
                <a:ea typeface="黑体" panose="02010609060101010101" pitchFamily="49" charset="-122"/>
                <a:cs typeface="Arial" panose="020B0604020202090204" pitchFamily="34" charset="0"/>
                <a:sym typeface="+mn-lt"/>
              </a:endParaRPr>
            </a:p>
          </p:txBody>
        </p:sp>
        <p:sp>
          <p:nvSpPr>
            <p:cNvPr id="144" name="文本框 143"/>
            <p:cNvSpPr txBox="1"/>
            <p:nvPr/>
          </p:nvSpPr>
          <p:spPr>
            <a:xfrm>
              <a:off x="3426679" y="3628510"/>
              <a:ext cx="7642800" cy="523220"/>
            </a:xfrm>
            <a:prstGeom prst="rect">
              <a:avLst/>
            </a:prstGeom>
            <a:noFill/>
          </p:spPr>
          <p:txBody>
            <a:bodyPr wrap="square" rtlCol="0" anchor="ctr" anchorCtr="0">
              <a:normAutofit/>
            </a:bodyPr>
            <a:lstStyle/>
            <a:p>
              <a:pPr>
                <a:defRPr/>
              </a:pPr>
              <a:r>
                <a:rPr lang="en-US" altLang="zh-CN" sz="2800" b="1" dirty="0">
                  <a:solidFill>
                    <a:schemeClr val="accent4"/>
                  </a:solidFill>
                  <a:latin typeface="Arial" panose="020B0604020202090204" pitchFamily="34" charset="0"/>
                  <a:ea typeface="黑体" panose="02010609060101010101" pitchFamily="49" charset="-122"/>
                  <a:cs typeface="Arial" panose="020B0604020202090204" pitchFamily="34" charset="0"/>
                  <a:sym typeface="+mn-lt"/>
                </a:rPr>
                <a:t>04 Work Allocation</a:t>
              </a:r>
              <a:endParaRPr lang="en-US" altLang="zh-CN" sz="2800" b="1" dirty="0">
                <a:solidFill>
                  <a:schemeClr val="accent4"/>
                </a:solidFill>
                <a:latin typeface="Arial" panose="020B0604020202090204" pitchFamily="34" charset="0"/>
                <a:ea typeface="黑体" panose="02010609060101010101" pitchFamily="49" charset="-122"/>
                <a:cs typeface="Arial" panose="020B0604020202090204" pitchFamily="34" charset="0"/>
                <a:sym typeface="+mn-lt"/>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4" y="237834"/>
            <a:ext cx="9348145" cy="790865"/>
          </a:xfrm>
        </p:spPr>
        <p:txBody>
          <a:bodyPr>
            <a:normAutofit/>
          </a:bodyPr>
          <a:lstStyle/>
          <a:p>
            <a:r>
              <a:rPr lang="en-US" altLang="zh-CN" dirty="0">
                <a:latin typeface="Arial" panose="020B0604020202090204" pitchFamily="34" charset="0"/>
                <a:ea typeface="黑体" panose="02010609060101010101" pitchFamily="49" charset="-122"/>
              </a:rPr>
              <a:t>Work Allocation</a:t>
            </a:r>
            <a:endParaRPr lang="en-US" altLang="zh-CN" dirty="0">
              <a:latin typeface="Arial" panose="020B0604020202090204" pitchFamily="34" charset="0"/>
              <a:ea typeface="黑体" panose="02010609060101010101" pitchFamily="49" charset="-122"/>
            </a:endParaRPr>
          </a:p>
        </p:txBody>
      </p:sp>
      <p:sp>
        <p:nvSpPr>
          <p:cNvPr id="3" name="灯片编号占位符 2"/>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cs typeface="+mn-ea"/>
                <a:sym typeface="+mn-lt"/>
              </a:rPr>
            </a:fld>
            <a:endParaRPr lang="zh-CN" altLang="en-US">
              <a:latin typeface="Arial" panose="020B0604020202090204" pitchFamily="34" charset="0"/>
              <a:ea typeface="黑体" panose="02010609060101010101" pitchFamily="49" charset="-122"/>
              <a:cs typeface="+mn-ea"/>
              <a:sym typeface="+mn-lt"/>
            </a:endParaRPr>
          </a:p>
        </p:txBody>
      </p:sp>
      <p:pic>
        <p:nvPicPr>
          <p:cNvPr id="4" name="图片 3" descr="一个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175510" y="1529080"/>
            <a:ext cx="914400" cy="914400"/>
          </a:xfrm>
          <a:prstGeom prst="rect">
            <a:avLst/>
          </a:prstGeom>
        </p:spPr>
      </p:pic>
      <p:sp>
        <p:nvSpPr>
          <p:cNvPr id="5" name="文本框 4"/>
          <p:cNvSpPr txBox="1"/>
          <p:nvPr/>
        </p:nvSpPr>
        <p:spPr>
          <a:xfrm>
            <a:off x="1789430" y="2624455"/>
            <a:ext cx="1685925" cy="645160"/>
          </a:xfrm>
          <a:prstGeom prst="rect">
            <a:avLst/>
          </a:prstGeom>
          <a:noFill/>
        </p:spPr>
        <p:txBody>
          <a:bodyPr wrap="square" rtlCol="0">
            <a:spAutoFit/>
          </a:bodyPr>
          <a:p>
            <a:pPr algn="ctr"/>
            <a:r>
              <a:rPr lang="en-US" altLang="zh-CN"/>
              <a:t>Runquan Zuo</a:t>
            </a:r>
            <a:endParaRPr lang="en-US" altLang="zh-CN"/>
          </a:p>
          <a:p>
            <a:pPr algn="ctr"/>
            <a:r>
              <a:rPr lang="en-US" altLang="zh-CN" b="1">
                <a:latin typeface="Arial Bold" panose="020B0604020202090204" charset="0"/>
                <a:cs typeface="Arial Bold" panose="020B0604020202090204" charset="0"/>
              </a:rPr>
              <a:t>Presentation</a:t>
            </a:r>
            <a:endParaRPr lang="en-US" altLang="zh-CN" b="1">
              <a:latin typeface="Arial Bold" panose="020B0604020202090204" charset="0"/>
              <a:cs typeface="Arial Bold" panose="020B0604020202090204" charset="0"/>
            </a:endParaRPr>
          </a:p>
        </p:txBody>
      </p:sp>
      <p:pic>
        <p:nvPicPr>
          <p:cNvPr id="7" name="图片 6" descr="一个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05425" y="1529080"/>
            <a:ext cx="914400" cy="914400"/>
          </a:xfrm>
          <a:prstGeom prst="rect">
            <a:avLst/>
          </a:prstGeom>
        </p:spPr>
      </p:pic>
      <p:sp>
        <p:nvSpPr>
          <p:cNvPr id="8" name="文本框 7"/>
          <p:cNvSpPr txBox="1"/>
          <p:nvPr/>
        </p:nvSpPr>
        <p:spPr>
          <a:xfrm>
            <a:off x="4801870" y="2624455"/>
            <a:ext cx="1920240" cy="922020"/>
          </a:xfrm>
          <a:prstGeom prst="rect">
            <a:avLst/>
          </a:prstGeom>
          <a:noFill/>
        </p:spPr>
        <p:txBody>
          <a:bodyPr wrap="square" rtlCol="0">
            <a:spAutoFit/>
          </a:bodyPr>
          <a:p>
            <a:pPr algn="ctr"/>
            <a:r>
              <a:rPr lang="en-US" altLang="zh-CN"/>
              <a:t>Xuanzheng Lin</a:t>
            </a:r>
            <a:endParaRPr lang="en-US" altLang="zh-CN"/>
          </a:p>
          <a:p>
            <a:pPr algn="ctr"/>
            <a:r>
              <a:rPr lang="en-US" altLang="zh-CN" b="1">
                <a:latin typeface="Arial Bold" panose="020B0604020202090204" charset="0"/>
                <a:cs typeface="Arial Bold" panose="020B0604020202090204" charset="0"/>
              </a:rPr>
              <a:t>Layout Designer</a:t>
            </a:r>
            <a:endParaRPr lang="en-US" altLang="zh-CN" b="1">
              <a:latin typeface="Arial Bold" panose="020B0604020202090204" charset="0"/>
              <a:cs typeface="Arial Bold" panose="020B0604020202090204" charset="0"/>
            </a:endParaRPr>
          </a:p>
        </p:txBody>
      </p:sp>
      <p:pic>
        <p:nvPicPr>
          <p:cNvPr id="9" name="图片 8" descr="一个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435340" y="1529080"/>
            <a:ext cx="914400" cy="914400"/>
          </a:xfrm>
          <a:prstGeom prst="rect">
            <a:avLst/>
          </a:prstGeom>
        </p:spPr>
      </p:pic>
      <p:sp>
        <p:nvSpPr>
          <p:cNvPr id="10" name="文本框 9"/>
          <p:cNvSpPr txBox="1"/>
          <p:nvPr/>
        </p:nvSpPr>
        <p:spPr>
          <a:xfrm>
            <a:off x="8049260" y="2624455"/>
            <a:ext cx="1685925" cy="922020"/>
          </a:xfrm>
          <a:prstGeom prst="rect">
            <a:avLst/>
          </a:prstGeom>
          <a:noFill/>
        </p:spPr>
        <p:txBody>
          <a:bodyPr wrap="square" rtlCol="0">
            <a:spAutoFit/>
          </a:bodyPr>
          <a:p>
            <a:pPr algn="ctr"/>
            <a:r>
              <a:rPr lang="en-US" altLang="zh-CN"/>
              <a:t>Wenzhuo Li</a:t>
            </a:r>
            <a:endParaRPr lang="en-US" altLang="zh-CN"/>
          </a:p>
          <a:p>
            <a:pPr algn="ctr"/>
            <a:r>
              <a:rPr lang="en-US" altLang="zh-CN" b="1">
                <a:latin typeface="Arial Bold" panose="020B0604020202090204" charset="0"/>
                <a:cs typeface="Arial Bold" panose="020B0604020202090204" charset="0"/>
              </a:rPr>
              <a:t>Content</a:t>
            </a:r>
            <a:endParaRPr lang="en-US" altLang="zh-CN" b="1">
              <a:latin typeface="Arial Bold" panose="020B0604020202090204" charset="0"/>
              <a:cs typeface="Arial Bold" panose="020B0604020202090204" charset="0"/>
            </a:endParaRPr>
          </a:p>
          <a:p>
            <a:pPr algn="ctr"/>
            <a:r>
              <a:rPr lang="en-US" altLang="zh-CN" b="1">
                <a:latin typeface="Arial Bold" panose="020B0604020202090204" charset="0"/>
                <a:cs typeface="Arial Bold" panose="020B0604020202090204" charset="0"/>
              </a:rPr>
              <a:t>Organizer</a:t>
            </a:r>
            <a:endParaRPr lang="en-US" altLang="zh-CN" b="1">
              <a:latin typeface="Arial Bold" panose="020B0604020202090204" charset="0"/>
              <a:cs typeface="Arial Bold" panose="020B0604020202090204" charset="0"/>
            </a:endParaRPr>
          </a:p>
        </p:txBody>
      </p:sp>
      <p:pic>
        <p:nvPicPr>
          <p:cNvPr id="11" name="图片 10" descr="一个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175510" y="3890645"/>
            <a:ext cx="914400" cy="914400"/>
          </a:xfrm>
          <a:prstGeom prst="rect">
            <a:avLst/>
          </a:prstGeom>
        </p:spPr>
      </p:pic>
      <p:sp>
        <p:nvSpPr>
          <p:cNvPr id="16" name="文本框 15"/>
          <p:cNvSpPr txBox="1"/>
          <p:nvPr/>
        </p:nvSpPr>
        <p:spPr>
          <a:xfrm>
            <a:off x="1789430" y="4986020"/>
            <a:ext cx="1685925" cy="922020"/>
          </a:xfrm>
          <a:prstGeom prst="rect">
            <a:avLst/>
          </a:prstGeom>
          <a:noFill/>
        </p:spPr>
        <p:txBody>
          <a:bodyPr wrap="square" rtlCol="0">
            <a:spAutoFit/>
          </a:bodyPr>
          <a:p>
            <a:pPr algn="ctr"/>
            <a:r>
              <a:rPr lang="en-US" altLang="zh-CN">
                <a:latin typeface="Arial" panose="020B0604020202090204" pitchFamily="34" charset="0"/>
                <a:cs typeface="Arial" panose="020B0604020202090204" pitchFamily="34" charset="0"/>
              </a:rPr>
              <a:t>Shuo Xu</a:t>
            </a:r>
            <a:endParaRPr lang="en-US" altLang="zh-CN" b="1">
              <a:latin typeface="Arial Bold" panose="020B0604020202090204" charset="0"/>
              <a:cs typeface="Arial Bold" panose="020B0604020202090204" charset="0"/>
            </a:endParaRPr>
          </a:p>
          <a:p>
            <a:pPr algn="ctr"/>
            <a:r>
              <a:rPr lang="en-US" altLang="zh-CN" b="1">
                <a:latin typeface="Arial Bold" panose="020B0604020202090204" charset="0"/>
                <a:cs typeface="Arial Bold" panose="020B0604020202090204" charset="0"/>
              </a:rPr>
              <a:t>Content Organizer</a:t>
            </a:r>
            <a:endParaRPr lang="en-US" altLang="zh-CN" b="1">
              <a:latin typeface="Arial Bold" panose="020B0604020202090204" charset="0"/>
              <a:cs typeface="Arial Bold" panose="020B0604020202090204" charset="0"/>
            </a:endParaRPr>
          </a:p>
        </p:txBody>
      </p:sp>
      <p:pic>
        <p:nvPicPr>
          <p:cNvPr id="17" name="图片 16" descr="一个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05425" y="3890645"/>
            <a:ext cx="914400" cy="914400"/>
          </a:xfrm>
          <a:prstGeom prst="rect">
            <a:avLst/>
          </a:prstGeom>
        </p:spPr>
      </p:pic>
      <p:sp>
        <p:nvSpPr>
          <p:cNvPr id="18" name="文本框 17"/>
          <p:cNvSpPr txBox="1"/>
          <p:nvPr/>
        </p:nvSpPr>
        <p:spPr>
          <a:xfrm>
            <a:off x="4919345" y="4986020"/>
            <a:ext cx="1685925" cy="922020"/>
          </a:xfrm>
          <a:prstGeom prst="rect">
            <a:avLst/>
          </a:prstGeom>
          <a:noFill/>
        </p:spPr>
        <p:txBody>
          <a:bodyPr wrap="square" rtlCol="0">
            <a:spAutoFit/>
          </a:bodyPr>
          <a:p>
            <a:pPr algn="ctr"/>
            <a:r>
              <a:rPr lang="en-US" altLang="zh-CN"/>
              <a:t>Dawei Yan</a:t>
            </a:r>
            <a:endParaRPr lang="en-US" altLang="zh-CN"/>
          </a:p>
          <a:p>
            <a:pPr algn="ctr"/>
            <a:r>
              <a:rPr lang="en-US" altLang="zh-CN" b="1">
                <a:latin typeface="Arial Bold" panose="020B0604020202090204" charset="0"/>
                <a:cs typeface="Arial Bold" panose="020B0604020202090204" charset="0"/>
                <a:sym typeface="+mn-ea"/>
              </a:rPr>
              <a:t>Content Organizer</a:t>
            </a:r>
            <a:endParaRPr lang="en-US" altLang="zh-CN" b="1">
              <a:latin typeface="Arial Bold" panose="020B0604020202090204" charset="0"/>
              <a:cs typeface="Arial Bold" panose="020B0604020202090204" charset="0"/>
            </a:endParaRPr>
          </a:p>
        </p:txBody>
      </p:sp>
      <p:pic>
        <p:nvPicPr>
          <p:cNvPr id="19" name="图片 18" descr="一个人"/>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435340" y="3890645"/>
            <a:ext cx="914400" cy="914400"/>
          </a:xfrm>
          <a:prstGeom prst="rect">
            <a:avLst/>
          </a:prstGeom>
        </p:spPr>
      </p:pic>
      <p:sp>
        <p:nvSpPr>
          <p:cNvPr id="20" name="文本框 19"/>
          <p:cNvSpPr txBox="1"/>
          <p:nvPr/>
        </p:nvSpPr>
        <p:spPr>
          <a:xfrm>
            <a:off x="8049260" y="4986020"/>
            <a:ext cx="1685925" cy="922020"/>
          </a:xfrm>
          <a:prstGeom prst="rect">
            <a:avLst/>
          </a:prstGeom>
          <a:noFill/>
        </p:spPr>
        <p:txBody>
          <a:bodyPr wrap="square" rtlCol="0">
            <a:spAutoFit/>
          </a:bodyPr>
          <a:p>
            <a:pPr algn="ctr"/>
            <a:r>
              <a:rPr lang="en-US" altLang="zh-CN"/>
              <a:t>Zihao Han</a:t>
            </a:r>
            <a:endParaRPr lang="en-US" altLang="zh-CN"/>
          </a:p>
          <a:p>
            <a:pPr algn="ctr"/>
            <a:r>
              <a:rPr lang="en-US" altLang="zh-CN" b="1">
                <a:latin typeface="Arial Bold" panose="020B0604020202090204" charset="0"/>
                <a:cs typeface="Arial Bold" panose="020B0604020202090204" charset="0"/>
                <a:sym typeface="+mn-ea"/>
              </a:rPr>
              <a:t>Content Organizer</a:t>
            </a:r>
            <a:endParaRPr lang="en-US" altLang="zh-CN" b="1">
              <a:latin typeface="Arial Bold" panose="020B0604020202090204" charset="0"/>
              <a:cs typeface="Arial Bold" panose="020B060402020209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3540868" y="2606037"/>
            <a:ext cx="7978032" cy="914400"/>
          </a:xfrm>
        </p:spPr>
        <p:txBody>
          <a:bodyPr>
            <a:normAutofit fontScale="92500"/>
          </a:bodyPr>
          <a:lstStyle/>
          <a:p>
            <a:pPr algn="r"/>
            <a:r>
              <a:rPr lang="en-US" altLang="zh-CN" dirty="0">
                <a:latin typeface="Arial" panose="020B0604020202090204" pitchFamily="34" charset="0"/>
                <a:ea typeface="黑体" panose="02010609060101010101" pitchFamily="49" charset="-122"/>
              </a:rPr>
              <a:t>Thanks for your listening!</a:t>
            </a:r>
            <a:endParaRPr lang="zh-CN" altLang="en-US" dirty="0">
              <a:latin typeface="Arial" panose="020B0604020202090204" pitchFamily="34" charset="0"/>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5" y="237834"/>
            <a:ext cx="8168208" cy="790865"/>
          </a:xfrm>
        </p:spPr>
        <p:txBody>
          <a:bodyPr/>
          <a:lstStyle/>
          <a:p>
            <a:r>
              <a:rPr lang="en-US" altLang="zh-CN" dirty="0">
                <a:latin typeface="Arial" panose="020B0604020202090204" pitchFamily="34" charset="0"/>
                <a:ea typeface="黑体" panose="02010609060101010101" pitchFamily="49" charset="-122"/>
              </a:rPr>
              <a:t>About </a:t>
            </a:r>
            <a:r>
              <a:rPr lang="en-US" altLang="zh-CN" dirty="0" err="1">
                <a:latin typeface="Arial" panose="020B0604020202090204" pitchFamily="34" charset="0"/>
                <a:ea typeface="黑体" panose="02010609060101010101" pitchFamily="49" charset="-122"/>
              </a:rPr>
              <a:t>WoS</a:t>
            </a:r>
            <a:endParaRPr lang="zh-CN" altLang="en-US" dirty="0">
              <a:latin typeface="Arial" panose="020B0604020202090204" pitchFamily="34" charset="0"/>
              <a:ea typeface="黑体" panose="02010609060101010101" pitchFamily="49" charset="-122"/>
              <a:cs typeface="+mn-ea"/>
              <a:sym typeface="+mn-lt"/>
            </a:endParaRPr>
          </a:p>
        </p:txBody>
      </p:sp>
      <p:sp>
        <p:nvSpPr>
          <p:cNvPr id="5" name="灯片编号占位符 4"/>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cs typeface="+mn-ea"/>
                <a:sym typeface="+mn-lt"/>
              </a:rPr>
            </a:fld>
            <a:endParaRPr lang="zh-CN" altLang="en-US">
              <a:latin typeface="Arial" panose="020B0604020202090204" pitchFamily="34" charset="0"/>
              <a:ea typeface="黑体" panose="02010609060101010101" pitchFamily="49" charset="-122"/>
              <a:cs typeface="+mn-ea"/>
              <a:sym typeface="+mn-lt"/>
            </a:endParaRPr>
          </a:p>
        </p:txBody>
      </p:sp>
      <p:sp>
        <p:nvSpPr>
          <p:cNvPr id="7" name="文本框 6"/>
          <p:cNvSpPr txBox="1"/>
          <p:nvPr/>
        </p:nvSpPr>
        <p:spPr>
          <a:xfrm>
            <a:off x="803619" y="1279557"/>
            <a:ext cx="5218809" cy="4758183"/>
          </a:xfrm>
          <a:prstGeom prst="rect">
            <a:avLst/>
          </a:prstGeom>
          <a:noFill/>
        </p:spPr>
        <p:txBody>
          <a:bodyPr wrap="square" rtlCol="0">
            <a:noAutofit/>
          </a:bodyPr>
          <a:lstStyle/>
          <a:p>
            <a:pPr marL="457200" indent="-457200">
              <a:lnSpc>
                <a:spcPct val="120000"/>
              </a:lnSpc>
              <a:buFont typeface="+mj-lt"/>
              <a:buAutoNum type="arabicPeriod"/>
            </a:pP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Web of Science (</a:t>
            </a:r>
            <a:r>
              <a:rPr lang="en-US" altLang="zh-CN" sz="2400" dirty="0" err="1">
                <a:latin typeface="Arial" panose="020B0604020202090204" pitchFamily="34" charset="0"/>
                <a:ea typeface="黑体" panose="02010609060101010101" pitchFamily="49" charset="-122"/>
                <a:cs typeface="Times New Roman" panose="02020503050405090304" pitchFamily="18" charset="0"/>
                <a:sym typeface="+mn-lt"/>
              </a:rPr>
              <a:t>WoS</a:t>
            </a: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 is a multidisciplinary academic database.</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a:p>
            <a:pPr marL="457200" indent="-457200">
              <a:lnSpc>
                <a:spcPct val="120000"/>
              </a:lnSpc>
              <a:buFont typeface="+mj-lt"/>
              <a:buAutoNum type="arabicPeriod"/>
            </a:pP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It provides access to </a:t>
            </a:r>
            <a:r>
              <a:rPr lang="en-US" altLang="zh-CN" sz="2400" b="1" dirty="0">
                <a:latin typeface="Arial" panose="020B0604020202090204" pitchFamily="34" charset="0"/>
                <a:ea typeface="黑体" panose="02010609060101010101" pitchFamily="49" charset="-122"/>
                <a:cs typeface="Times New Roman" panose="02020503050405090304" pitchFamily="18" charset="0"/>
                <a:sym typeface="+mn-lt"/>
              </a:rPr>
              <a:t>high-quality </a:t>
            </a: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journals, conference papers, and citation data.</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a:p>
            <a:pPr marL="457200" indent="-457200">
              <a:lnSpc>
                <a:spcPct val="120000"/>
              </a:lnSpc>
              <a:buFont typeface="+mj-lt"/>
              <a:buAutoNum type="arabicPeriod"/>
            </a:pP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Researchers use </a:t>
            </a:r>
            <a:r>
              <a:rPr lang="en-US" altLang="zh-CN" sz="2400" dirty="0" err="1">
                <a:latin typeface="Arial" panose="020B0604020202090204" pitchFamily="34" charset="0"/>
                <a:ea typeface="黑体" panose="02010609060101010101" pitchFamily="49" charset="-122"/>
                <a:cs typeface="Times New Roman" panose="02020503050405090304" pitchFamily="18" charset="0"/>
                <a:sym typeface="+mn-lt"/>
              </a:rPr>
              <a:t>WoS</a:t>
            </a: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 to trace ideas, find influential works, and measure impact.</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p:txBody>
      </p:sp>
      <p:pic>
        <p:nvPicPr>
          <p:cNvPr id="8" name="图片 7"/>
          <p:cNvPicPr>
            <a:picLocks noChangeAspect="1"/>
          </p:cNvPicPr>
          <p:nvPr/>
        </p:nvPicPr>
        <p:blipFill>
          <a:blip r:embed="rId1"/>
          <a:stretch>
            <a:fillRect/>
          </a:stretch>
        </p:blipFill>
        <p:spPr>
          <a:xfrm>
            <a:off x="6999739" y="984111"/>
            <a:ext cx="3829284" cy="52515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5" y="237834"/>
            <a:ext cx="8168208" cy="790865"/>
          </a:xfrm>
        </p:spPr>
        <p:txBody>
          <a:bodyPr/>
          <a:lstStyle/>
          <a:p>
            <a:r>
              <a:rPr lang="en-US" altLang="zh-CN" dirty="0">
                <a:latin typeface="Arial" panose="020B0604020202090204" pitchFamily="34" charset="0"/>
                <a:ea typeface="黑体" panose="02010609060101010101" pitchFamily="49" charset="-122"/>
              </a:rPr>
              <a:t>About the User Manual</a:t>
            </a:r>
            <a:endParaRPr lang="en-US" altLang="zh-CN" dirty="0">
              <a:latin typeface="Arial" panose="020B0604020202090204" pitchFamily="34" charset="0"/>
              <a:ea typeface="黑体" panose="02010609060101010101" pitchFamily="49" charset="-122"/>
              <a:cs typeface="+mn-ea"/>
              <a:sym typeface="+mn-lt"/>
            </a:endParaRPr>
          </a:p>
        </p:txBody>
      </p:sp>
      <p:sp>
        <p:nvSpPr>
          <p:cNvPr id="3" name="灯片编号占位符 2"/>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cs typeface="+mn-ea"/>
                <a:sym typeface="+mn-lt"/>
              </a:rPr>
            </a:fld>
            <a:endParaRPr lang="zh-CN" altLang="en-US">
              <a:latin typeface="Arial" panose="020B0604020202090204" pitchFamily="34" charset="0"/>
              <a:ea typeface="黑体" panose="02010609060101010101" pitchFamily="49" charset="-122"/>
              <a:cs typeface="+mn-ea"/>
              <a:sym typeface="+mn-lt"/>
            </a:endParaRPr>
          </a:p>
        </p:txBody>
      </p:sp>
      <p:sp>
        <p:nvSpPr>
          <p:cNvPr id="6" name="矩形: 圆角 5"/>
          <p:cNvSpPr/>
          <p:nvPr/>
        </p:nvSpPr>
        <p:spPr>
          <a:xfrm>
            <a:off x="601582" y="2280223"/>
            <a:ext cx="5314488" cy="2656329"/>
          </a:xfrm>
          <a:prstGeom prst="roundRect">
            <a:avLst>
              <a:gd name="adj" fmla="val 225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Regular" pitchFamily="2" charset="0"/>
              <a:cs typeface="+mn-ea"/>
              <a:sym typeface="+mn-lt"/>
            </a:endParaRPr>
          </a:p>
        </p:txBody>
      </p:sp>
      <p:sp>
        <p:nvSpPr>
          <p:cNvPr id="7" name="文本框 6"/>
          <p:cNvSpPr txBox="1"/>
          <p:nvPr/>
        </p:nvSpPr>
        <p:spPr>
          <a:xfrm>
            <a:off x="802366" y="2431951"/>
            <a:ext cx="5113705" cy="4758183"/>
          </a:xfrm>
          <a:prstGeom prst="rect">
            <a:avLst/>
          </a:prstGeom>
          <a:noFill/>
        </p:spPr>
        <p:txBody>
          <a:bodyPr wrap="square" rtlCol="0">
            <a:noAutofit/>
          </a:bodyPr>
          <a:lstStyle/>
          <a:p>
            <a:pPr marL="457200" indent="-457200">
              <a:lnSpc>
                <a:spcPct val="120000"/>
              </a:lnSpc>
              <a:buFont typeface="+mj-lt"/>
              <a:buAutoNum type="arabicPeriod"/>
            </a:pP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Concise step-by-step handbook</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a:p>
            <a:pPr marL="457200" indent="-457200">
              <a:lnSpc>
                <a:spcPct val="120000"/>
              </a:lnSpc>
              <a:buFont typeface="+mj-lt"/>
              <a:buAutoNum type="arabicPeriod"/>
            </a:pP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Combines text, screenshots, and examples</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a:p>
            <a:pPr marL="457200" indent="-457200">
              <a:lnSpc>
                <a:spcPct val="120000"/>
              </a:lnSpc>
              <a:buFont typeface="+mj-lt"/>
              <a:buAutoNum type="arabicPeriod"/>
            </a:pPr>
            <a:r>
              <a:rPr lang="en-US" altLang="zh-CN" sz="2400" dirty="0"/>
              <a:t>Serves as both a reference and a learning guide</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p:txBody>
      </p:sp>
      <p:pic>
        <p:nvPicPr>
          <p:cNvPr id="5" name="图片 4"/>
          <p:cNvPicPr>
            <a:picLocks noChangeAspect="1"/>
          </p:cNvPicPr>
          <p:nvPr/>
        </p:nvPicPr>
        <p:blipFill>
          <a:blip r:embed="rId1"/>
          <a:stretch>
            <a:fillRect/>
          </a:stretch>
        </p:blipFill>
        <p:spPr>
          <a:xfrm>
            <a:off x="6275931" y="1743124"/>
            <a:ext cx="5743076" cy="3898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a:stretch>
            <a:fillRect/>
          </a:stretch>
        </p:blipFill>
        <p:spPr>
          <a:xfrm>
            <a:off x="8868729" y="1970821"/>
            <a:ext cx="3106329" cy="1187376"/>
          </a:xfrm>
          <a:prstGeom prst="rect">
            <a:avLst/>
          </a:prstGeom>
        </p:spPr>
      </p:pic>
      <p:pic>
        <p:nvPicPr>
          <p:cNvPr id="20" name="图片 19"/>
          <p:cNvPicPr>
            <a:picLocks noChangeAspect="1"/>
          </p:cNvPicPr>
          <p:nvPr/>
        </p:nvPicPr>
        <p:blipFill>
          <a:blip r:embed="rId2"/>
          <a:stretch>
            <a:fillRect/>
          </a:stretch>
        </p:blipFill>
        <p:spPr>
          <a:xfrm>
            <a:off x="6174890" y="3936570"/>
            <a:ext cx="2907012" cy="1619184"/>
          </a:xfrm>
          <a:prstGeom prst="rect">
            <a:avLst/>
          </a:prstGeom>
        </p:spPr>
      </p:pic>
      <p:pic>
        <p:nvPicPr>
          <p:cNvPr id="8" name="图片 7"/>
          <p:cNvPicPr>
            <a:picLocks noChangeAspect="1"/>
          </p:cNvPicPr>
          <p:nvPr/>
        </p:nvPicPr>
        <p:blipFill>
          <a:blip r:embed="rId3"/>
          <a:stretch>
            <a:fillRect/>
          </a:stretch>
        </p:blipFill>
        <p:spPr>
          <a:xfrm>
            <a:off x="3293420" y="1643176"/>
            <a:ext cx="2693839" cy="1826478"/>
          </a:xfrm>
          <a:prstGeom prst="rect">
            <a:avLst/>
          </a:prstGeom>
        </p:spPr>
      </p:pic>
      <p:pic>
        <p:nvPicPr>
          <p:cNvPr id="6" name="图片 5"/>
          <p:cNvPicPr>
            <a:picLocks noChangeAspect="1"/>
          </p:cNvPicPr>
          <p:nvPr/>
        </p:nvPicPr>
        <p:blipFill>
          <a:blip r:embed="rId4"/>
          <a:stretch>
            <a:fillRect/>
          </a:stretch>
        </p:blipFill>
        <p:spPr>
          <a:xfrm>
            <a:off x="380709" y="3189652"/>
            <a:ext cx="2732242" cy="2301947"/>
          </a:xfrm>
          <a:prstGeom prst="rect">
            <a:avLst/>
          </a:prstGeom>
        </p:spPr>
      </p:pic>
      <p:sp>
        <p:nvSpPr>
          <p:cNvPr id="2" name="标题 1"/>
          <p:cNvSpPr>
            <a:spLocks noGrp="1"/>
          </p:cNvSpPr>
          <p:nvPr>
            <p:ph type="title"/>
          </p:nvPr>
        </p:nvSpPr>
        <p:spPr>
          <a:xfrm>
            <a:off x="1091255" y="237834"/>
            <a:ext cx="8168208" cy="790865"/>
          </a:xfrm>
        </p:spPr>
        <p:txBody>
          <a:bodyPr/>
          <a:lstStyle/>
          <a:p>
            <a:r>
              <a:rPr lang="en-US" altLang="zh-CN" dirty="0">
                <a:latin typeface="Arial" panose="020B0604020202090204" pitchFamily="34" charset="0"/>
                <a:ea typeface="黑体" panose="02010609060101010101" pitchFamily="49" charset="-122"/>
              </a:rPr>
              <a:t>Design Principles</a:t>
            </a:r>
            <a:endParaRPr lang="zh-CN" altLang="en-US" dirty="0">
              <a:latin typeface="Arial" panose="020B0604020202090204" pitchFamily="34" charset="0"/>
              <a:ea typeface="黑体" panose="02010609060101010101" pitchFamily="49" charset="-122"/>
              <a:sym typeface="+mn-lt"/>
            </a:endParaRPr>
          </a:p>
        </p:txBody>
      </p:sp>
      <p:sp>
        <p:nvSpPr>
          <p:cNvPr id="5" name="灯片编号占位符 4"/>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sym typeface="+mn-lt"/>
              </a:rPr>
            </a:fld>
            <a:endParaRPr lang="zh-CN" altLang="en-US">
              <a:latin typeface="Arial" panose="020B0604020202090204" pitchFamily="34" charset="0"/>
              <a:ea typeface="黑体" panose="02010609060101010101" pitchFamily="49" charset="-122"/>
              <a:sym typeface="+mn-lt"/>
            </a:endParaRPr>
          </a:p>
        </p:txBody>
      </p:sp>
      <p:sp>
        <p:nvSpPr>
          <p:cNvPr id="33" name="íś1ïḍé"/>
          <p:cNvSpPr txBox="1"/>
          <p:nvPr/>
        </p:nvSpPr>
        <p:spPr bwMode="auto">
          <a:xfrm>
            <a:off x="112735" y="2019908"/>
            <a:ext cx="2859880" cy="8904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spcBef>
                <a:spcPct val="0"/>
              </a:spcBef>
              <a:defRPr/>
            </a:pPr>
            <a:r>
              <a:rPr lang="en-US" altLang="zh-CN" sz="2400" b="1" dirty="0">
                <a:latin typeface="Arial" panose="020B0604020202090204" pitchFamily="34" charset="0"/>
                <a:ea typeface="黑体" panose="02010609060101010101" pitchFamily="49" charset="-122"/>
                <a:cs typeface="Times New Roman" panose="02020503050405090304" pitchFamily="18" charset="0"/>
              </a:rPr>
              <a:t>Clarity: </a:t>
            </a:r>
            <a:r>
              <a:rPr lang="en-US" altLang="zh-CN" sz="2400" dirty="0">
                <a:latin typeface="Arial" panose="020B0604020202090204" pitchFamily="34" charset="0"/>
                <a:ea typeface="黑体" panose="02010609060101010101" pitchFamily="49" charset="-122"/>
                <a:cs typeface="Times New Roman" panose="02020503050405090304" pitchFamily="18" charset="0"/>
              </a:rPr>
              <a:t>short instructions, language plain</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p:txBody>
      </p:sp>
      <p:sp>
        <p:nvSpPr>
          <p:cNvPr id="36" name="íś1ïḍé"/>
          <p:cNvSpPr txBox="1"/>
          <p:nvPr/>
        </p:nvSpPr>
        <p:spPr bwMode="auto">
          <a:xfrm>
            <a:off x="3609964" y="4733155"/>
            <a:ext cx="2152654" cy="82259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defRPr/>
            </a:pPr>
            <a:r>
              <a:rPr lang="en-US" altLang="zh-CN" sz="2400" b="1" dirty="0">
                <a:latin typeface="Arial" panose="020B0604020202090204" pitchFamily="34" charset="0"/>
                <a:ea typeface="黑体" panose="02010609060101010101" pitchFamily="49" charset="-122"/>
                <a:cs typeface="Times New Roman" panose="02020503050405090304" pitchFamily="18" charset="0"/>
              </a:rPr>
              <a:t>Consistency</a:t>
            </a:r>
            <a:r>
              <a:rPr lang="en-US" altLang="zh-CN" sz="2400" dirty="0">
                <a:latin typeface="Arial" panose="020B0604020202090204" pitchFamily="34" charset="0"/>
                <a:ea typeface="黑体" panose="02010609060101010101" pitchFamily="49" charset="-122"/>
                <a:cs typeface="Times New Roman" panose="02020503050405090304" pitchFamily="18" charset="0"/>
              </a:rPr>
              <a:t>: unified layout and formatting</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p:txBody>
      </p:sp>
      <p:sp>
        <p:nvSpPr>
          <p:cNvPr id="39" name="íś1ïḍé"/>
          <p:cNvSpPr txBox="1"/>
          <p:nvPr/>
        </p:nvSpPr>
        <p:spPr bwMode="auto">
          <a:xfrm>
            <a:off x="6174890" y="2019908"/>
            <a:ext cx="2580803" cy="79086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40000"/>
              </a:lnSpc>
              <a:spcBef>
                <a:spcPct val="0"/>
              </a:spcBef>
              <a:defRPr/>
            </a:pPr>
            <a:r>
              <a:rPr lang="en-US" altLang="zh-CN" sz="2400" b="1" dirty="0">
                <a:latin typeface="Arial" panose="020B0604020202090204" pitchFamily="34" charset="0"/>
                <a:ea typeface="黑体" panose="02010609060101010101" pitchFamily="49" charset="-122"/>
                <a:cs typeface="Times New Roman" panose="02020503050405090304" pitchFamily="18" charset="0"/>
              </a:rPr>
              <a:t>Usability</a:t>
            </a:r>
            <a:r>
              <a:rPr lang="en-US" altLang="zh-CN" sz="2400" dirty="0">
                <a:latin typeface="Arial" panose="020B0604020202090204" pitchFamily="34" charset="0"/>
                <a:ea typeface="黑体" panose="02010609060101010101" pitchFamily="49" charset="-122"/>
                <a:cs typeface="Times New Roman" panose="02020503050405090304" pitchFamily="18" charset="0"/>
              </a:rPr>
              <a:t>: action-oriented steps, screenshots</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p:txBody>
      </p:sp>
      <p:sp>
        <p:nvSpPr>
          <p:cNvPr id="42" name="íś1ïḍé"/>
          <p:cNvSpPr txBox="1"/>
          <p:nvPr/>
        </p:nvSpPr>
        <p:spPr bwMode="auto">
          <a:xfrm>
            <a:off x="9676092" y="4578681"/>
            <a:ext cx="2152654" cy="6633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lnSpc>
                <a:spcPct val="130000"/>
              </a:lnSpc>
              <a:spcBef>
                <a:spcPct val="0"/>
              </a:spcBef>
              <a:defRPr/>
            </a:pPr>
            <a:r>
              <a:rPr lang="en-US" altLang="zh-CN" sz="2400" b="1" dirty="0">
                <a:latin typeface="Arial" panose="020B0604020202090204" pitchFamily="34" charset="0"/>
                <a:ea typeface="黑体" panose="02010609060101010101" pitchFamily="49" charset="-122"/>
                <a:cs typeface="Times New Roman" panose="02020503050405090304" pitchFamily="18" charset="0"/>
              </a:rPr>
              <a:t>Accessibility</a:t>
            </a:r>
            <a:r>
              <a:rPr lang="en-US" altLang="zh-CN" sz="2400" dirty="0">
                <a:latin typeface="Arial" panose="020B0604020202090204" pitchFamily="34" charset="0"/>
                <a:ea typeface="黑体" panose="02010609060101010101" pitchFamily="49" charset="-122"/>
                <a:cs typeface="Times New Roman" panose="02020503050405090304" pitchFamily="18" charset="0"/>
              </a:rPr>
              <a:t>: examples and visual cues</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p:txBody>
      </p:sp>
      <p:cxnSp>
        <p:nvCxnSpPr>
          <p:cNvPr id="11" name="直接连接符 10"/>
          <p:cNvCxnSpPr/>
          <p:nvPr/>
        </p:nvCxnSpPr>
        <p:spPr>
          <a:xfrm>
            <a:off x="2972615" y="2951081"/>
            <a:ext cx="450197" cy="123261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268689" y="2842506"/>
            <a:ext cx="1363826" cy="134118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762618" y="2768972"/>
            <a:ext cx="636913" cy="150663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1255" y="237834"/>
            <a:ext cx="8168208" cy="790865"/>
          </a:xfrm>
        </p:spPr>
        <p:txBody>
          <a:bodyPr/>
          <a:lstStyle/>
          <a:p>
            <a:r>
              <a:rPr lang="en-US" altLang="zh-CN" dirty="0">
                <a:latin typeface="Arial" panose="020B0604020202090204" pitchFamily="34" charset="0"/>
                <a:ea typeface="黑体" panose="02010609060101010101" pitchFamily="49" charset="-122"/>
                <a:cs typeface="+mn-ea"/>
                <a:sym typeface="+mn-lt"/>
              </a:rPr>
              <a:t>Target Users</a:t>
            </a:r>
            <a:endParaRPr lang="zh-CN" altLang="en-US" dirty="0">
              <a:latin typeface="Arial" panose="020B0604020202090204" pitchFamily="34" charset="0"/>
              <a:ea typeface="黑体" panose="02010609060101010101" pitchFamily="49" charset="-122"/>
              <a:cs typeface="+mn-ea"/>
              <a:sym typeface="+mn-lt"/>
            </a:endParaRPr>
          </a:p>
        </p:txBody>
      </p:sp>
      <p:sp>
        <p:nvSpPr>
          <p:cNvPr id="5" name="灯片编号占位符 4"/>
          <p:cNvSpPr>
            <a:spLocks noGrp="1"/>
          </p:cNvSpPr>
          <p:nvPr>
            <p:ph type="sldNum" sz="quarter" idx="12"/>
          </p:nvPr>
        </p:nvSpPr>
        <p:spPr>
          <a:xfrm>
            <a:off x="8746825" y="6356349"/>
            <a:ext cx="2743200" cy="365125"/>
          </a:xfrm>
        </p:spPr>
        <p:txBody>
          <a:bodyPr/>
          <a:lstStyle/>
          <a:p>
            <a:fld id="{2515AB8F-1C56-49E9-90C8-78D22B0C1B97}" type="slidenum">
              <a:rPr lang="zh-CN" altLang="en-US" smtClean="0">
                <a:latin typeface="Arial" panose="020B0604020202090204" pitchFamily="34" charset="0"/>
                <a:ea typeface="黑体" panose="02010609060101010101" pitchFamily="49" charset="-122"/>
                <a:cs typeface="+mn-ea"/>
                <a:sym typeface="+mn-lt"/>
              </a:rPr>
            </a:fld>
            <a:endParaRPr lang="zh-CN" altLang="en-US">
              <a:latin typeface="Arial" panose="020B0604020202090204" pitchFamily="34" charset="0"/>
              <a:ea typeface="黑体" panose="02010609060101010101" pitchFamily="49" charset="-122"/>
              <a:cs typeface="+mn-ea"/>
              <a:sym typeface="+mn-lt"/>
            </a:endParaRPr>
          </a:p>
        </p:txBody>
      </p:sp>
      <p:pic>
        <p:nvPicPr>
          <p:cNvPr id="12" name="图片 11"/>
          <p:cNvPicPr/>
          <p:nvPr/>
        </p:nvPicPr>
        <p:blipFill>
          <a:blip r:embed="rId1"/>
          <a:srcRect l="7249" t="5829" r="3768"/>
          <a:stretch>
            <a:fillRect/>
          </a:stretch>
        </p:blipFill>
        <p:spPr>
          <a:xfrm>
            <a:off x="5756827" y="1461555"/>
            <a:ext cx="5979995" cy="4214419"/>
          </a:xfrm>
          <a:prstGeom prst="rect">
            <a:avLst/>
          </a:prstGeom>
        </p:spPr>
      </p:pic>
      <p:sp>
        <p:nvSpPr>
          <p:cNvPr id="13" name="Title 13"/>
          <p:cNvSpPr txBox="1"/>
          <p:nvPr/>
        </p:nvSpPr>
        <p:spPr>
          <a:xfrm>
            <a:off x="1091255" y="1737360"/>
            <a:ext cx="2162810" cy="156083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endParaRPr lang="en-US" altLang="id-ID" sz="1200" dirty="0">
              <a:latin typeface="+mn-lt"/>
              <a:ea typeface="Roboto" panose="02000000000000000000" pitchFamily="2" charset="0"/>
            </a:endParaRPr>
          </a:p>
        </p:txBody>
      </p:sp>
      <p:sp>
        <p:nvSpPr>
          <p:cNvPr id="17" name="文本框 16"/>
          <p:cNvSpPr txBox="1"/>
          <p:nvPr/>
        </p:nvSpPr>
        <p:spPr>
          <a:xfrm>
            <a:off x="700790" y="1632912"/>
            <a:ext cx="4961446" cy="4214419"/>
          </a:xfrm>
          <a:prstGeom prst="rect">
            <a:avLst/>
          </a:prstGeom>
          <a:noFill/>
        </p:spPr>
        <p:txBody>
          <a:bodyPr wrap="square" rtlCol="0">
            <a:normAutofit/>
          </a:bodyPr>
          <a:lstStyle/>
          <a:p>
            <a:pPr>
              <a:lnSpc>
                <a:spcPct val="120000"/>
              </a:lnSpc>
            </a:pPr>
            <a:r>
              <a:rPr lang="en-US" altLang="zh-CN" sz="2400" dirty="0"/>
              <a:t>This user manual aims to help teachers and students use the database more effectively and promote learning and research.</a:t>
            </a:r>
            <a:endParaRPr lang="en-US" altLang="zh-CN" sz="2400" dirty="0"/>
          </a:p>
          <a:p>
            <a:pPr marL="342900" indent="-342900">
              <a:lnSpc>
                <a:spcPct val="120000"/>
              </a:lnSpc>
              <a:buFont typeface="Arial" panose="020B0604020202090204" pitchFamily="34" charset="0"/>
              <a:buChar char="•"/>
            </a:pP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Students &amp; early-career researchers</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a:p>
            <a:pPr marL="342900" indent="-342900">
              <a:lnSpc>
                <a:spcPct val="120000"/>
              </a:lnSpc>
              <a:buFont typeface="Arial" panose="020B0604020202090204" pitchFamily="34" charset="0"/>
              <a:buChar char="•"/>
            </a:pP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Instructors &amp; librarians</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a:p>
            <a:pPr marL="342900" indent="-342900">
              <a:lnSpc>
                <a:spcPct val="120000"/>
              </a:lnSpc>
              <a:buFont typeface="Arial" panose="020B0604020202090204" pitchFamily="34" charset="0"/>
              <a:buChar char="•"/>
            </a:pPr>
            <a:r>
              <a:rPr lang="en-US" altLang="zh-CN" sz="2400" dirty="0">
                <a:latin typeface="Arial" panose="020B0604020202090204" pitchFamily="34" charset="0"/>
                <a:ea typeface="黑体" panose="02010609060101010101" pitchFamily="49" charset="-122"/>
                <a:cs typeface="Times New Roman" panose="02020503050405090304" pitchFamily="18" charset="0"/>
                <a:sym typeface="+mn-lt"/>
              </a:rPr>
              <a:t>Anyone conducting literature reviews</a:t>
            </a: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a:p>
            <a:pPr>
              <a:lnSpc>
                <a:spcPct val="120000"/>
              </a:lnSpc>
            </a:pPr>
            <a:endParaRPr lang="en-US" altLang="zh-CN" sz="2400" dirty="0">
              <a:latin typeface="Arial" panose="020B0604020202090204" pitchFamily="34" charset="0"/>
              <a:ea typeface="黑体" panose="02010609060101010101" pitchFamily="49" charset="-122"/>
              <a:cs typeface="Times New Roman" panose="02020503050405090304" pitchFamily="18" charset="0"/>
              <a:sym typeface="+mn-lt"/>
            </a:endParaRPr>
          </a:p>
        </p:txBody>
      </p:sp>
      <p:sp>
        <p:nvSpPr>
          <p:cNvPr id="18" name="文本框 17"/>
          <p:cNvSpPr txBox="1"/>
          <p:nvPr/>
        </p:nvSpPr>
        <p:spPr>
          <a:xfrm>
            <a:off x="9394254" y="1863937"/>
            <a:ext cx="2002365" cy="1033934"/>
          </a:xfrm>
          <a:prstGeom prst="rect">
            <a:avLst/>
          </a:prstGeom>
          <a:noFill/>
        </p:spPr>
        <p:txBody>
          <a:bodyPr wrap="square" rtlCol="0">
            <a:normAutofit/>
          </a:bodyPr>
          <a:lstStyle/>
          <a:p>
            <a:pPr algn="ctr">
              <a:lnSpc>
                <a:spcPct val="120000"/>
              </a:lnSpc>
            </a:pPr>
            <a:endParaRPr lang="en-US" altLang="zh-CN" sz="2200" dirty="0">
              <a:latin typeface="Times New Roman" panose="02020503050405090304" pitchFamily="18" charset="0"/>
              <a:cs typeface="Times New Roman" panose="02020503050405090304" pitchFamily="18" charset="0"/>
              <a:sym typeface="+mn-lt"/>
            </a:endParaRPr>
          </a:p>
        </p:txBody>
      </p:sp>
      <p:sp>
        <p:nvSpPr>
          <p:cNvPr id="19" name="文本框 18"/>
          <p:cNvSpPr txBox="1"/>
          <p:nvPr/>
        </p:nvSpPr>
        <p:spPr>
          <a:xfrm>
            <a:off x="795381" y="2123208"/>
            <a:ext cx="1764692" cy="716942"/>
          </a:xfrm>
          <a:prstGeom prst="rect">
            <a:avLst/>
          </a:prstGeom>
          <a:noFill/>
        </p:spPr>
        <p:txBody>
          <a:bodyPr wrap="square" rtlCol="0">
            <a:normAutofit/>
          </a:bodyPr>
          <a:lstStyle/>
          <a:p>
            <a:pPr algn="ctr">
              <a:lnSpc>
                <a:spcPct val="120000"/>
              </a:lnSpc>
            </a:pPr>
            <a:endParaRPr lang="en-US" altLang="zh-CN" sz="2200" dirty="0">
              <a:latin typeface="Times New Roman" panose="02020503050405090304" pitchFamily="18" charset="0"/>
              <a:cs typeface="Times New Roman" panose="02020503050405090304" pitchFamily="18" charset="0"/>
              <a:sym typeface="+mn-lt"/>
            </a:endParaRPr>
          </a:p>
        </p:txBody>
      </p:sp>
      <p:sp>
        <p:nvSpPr>
          <p:cNvPr id="22" name="文本框 21"/>
          <p:cNvSpPr txBox="1"/>
          <p:nvPr/>
        </p:nvSpPr>
        <p:spPr>
          <a:xfrm>
            <a:off x="9394253" y="4642040"/>
            <a:ext cx="2002365" cy="1033934"/>
          </a:xfrm>
          <a:prstGeom prst="rect">
            <a:avLst/>
          </a:prstGeom>
          <a:noFill/>
        </p:spPr>
        <p:txBody>
          <a:bodyPr wrap="square" rtlCol="0">
            <a:normAutofit/>
          </a:bodyPr>
          <a:lstStyle/>
          <a:p>
            <a:pPr algn="ctr">
              <a:lnSpc>
                <a:spcPct val="120000"/>
              </a:lnSpc>
            </a:pPr>
            <a:endParaRPr lang="en-US" altLang="zh-CN" sz="2200" dirty="0">
              <a:latin typeface="Times New Roman" panose="02020503050405090304" pitchFamily="18" charset="0"/>
              <a:cs typeface="Times New Roman" panose="02020503050405090304" pitchFamily="18" charset="0"/>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9354" y="1900757"/>
            <a:ext cx="7645726" cy="3056486"/>
            <a:chOff x="3425216" y="1095244"/>
            <a:chExt cx="7645726" cy="3056486"/>
          </a:xfrm>
        </p:grpSpPr>
        <p:sp>
          <p:nvSpPr>
            <p:cNvPr id="129" name="文本框 128"/>
            <p:cNvSpPr txBox="1"/>
            <p:nvPr/>
          </p:nvSpPr>
          <p:spPr>
            <a:xfrm>
              <a:off x="3426679" y="1095244"/>
              <a:ext cx="7644263" cy="523220"/>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01 Introduction</a:t>
              </a:r>
              <a:endParaRPr kumimoji="0" lang="zh-CN" altLang="en-US" sz="2800" b="1" u="none" strike="noStrike" kern="1200" cap="none" normalizeH="0" noProof="0" dirty="0">
                <a:ln>
                  <a:noFill/>
                </a:ln>
                <a:effectLst/>
                <a:uLnTx/>
                <a:uFillTx/>
                <a:latin typeface="Arial" panose="020B0604020202090204" pitchFamily="34" charset="0"/>
                <a:ea typeface="黑体" panose="02010609060101010101" pitchFamily="49" charset="-122"/>
                <a:cs typeface="Arial" panose="020B0604020202090204" pitchFamily="34" charset="0"/>
                <a:sym typeface="+mn-lt"/>
              </a:endParaRPr>
            </a:p>
          </p:txBody>
        </p:sp>
        <p:sp>
          <p:nvSpPr>
            <p:cNvPr id="134" name="文本框 133"/>
            <p:cNvSpPr txBox="1"/>
            <p:nvPr/>
          </p:nvSpPr>
          <p:spPr>
            <a:xfrm>
              <a:off x="3425216" y="1939666"/>
              <a:ext cx="7644263" cy="523220"/>
            </a:xfrm>
            <a:prstGeom prst="rect">
              <a:avLst/>
            </a:prstGeom>
            <a:noFill/>
          </p:spPr>
          <p:txBody>
            <a:bodyPr wrap="square" rtlCol="0" anchor="ctr" anchorCtr="0">
              <a:normAutofit/>
            </a:bodyPr>
            <a:lstStyle/>
            <a:p>
              <a:pPr lvl="0">
                <a:defRPr/>
              </a:pPr>
              <a:r>
                <a:rPr lang="en-US" altLang="zh-CN" sz="2800" b="1" dirty="0">
                  <a:solidFill>
                    <a:srgbClr val="C00000"/>
                  </a:solidFill>
                  <a:latin typeface="Arial" panose="020B0604020202090204" pitchFamily="34" charset="0"/>
                  <a:ea typeface="黑体" panose="02010609060101010101" pitchFamily="49" charset="-122"/>
                  <a:cs typeface="Arial" panose="020B0604020202090204" pitchFamily="34" charset="0"/>
                  <a:sym typeface="+mn-lt"/>
                </a:rPr>
                <a:t>02 Functional Workflow</a:t>
              </a:r>
              <a:endParaRPr lang="zh-CN" altLang="en-US" sz="2800" b="1" dirty="0">
                <a:solidFill>
                  <a:srgbClr val="C00000"/>
                </a:solidFill>
                <a:latin typeface="Arial" panose="020B0604020202090204" pitchFamily="34" charset="0"/>
                <a:ea typeface="黑体" panose="02010609060101010101" pitchFamily="49" charset="-122"/>
                <a:cs typeface="Arial" panose="020B0604020202090204" pitchFamily="34" charset="0"/>
                <a:sym typeface="+mn-lt"/>
              </a:endParaRPr>
            </a:p>
          </p:txBody>
        </p:sp>
        <p:sp>
          <p:nvSpPr>
            <p:cNvPr id="139" name="文本框 138"/>
            <p:cNvSpPr txBox="1"/>
            <p:nvPr/>
          </p:nvSpPr>
          <p:spPr>
            <a:xfrm>
              <a:off x="3426679" y="2784088"/>
              <a:ext cx="7644263" cy="523220"/>
            </a:xfrm>
            <a:prstGeom prst="rect">
              <a:avLst/>
            </a:prstGeom>
            <a:noFill/>
          </p:spPr>
          <p:txBody>
            <a:bodyPr wrap="square" rtlCol="0" anchor="ctr" anchorCtr="0">
              <a:normAutofit/>
            </a:bodyPr>
            <a:lstStyle/>
            <a:p>
              <a:pPr lvl="0">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03 Extension &amp; Value</a:t>
              </a:r>
              <a:endParaRPr kumimoji="0" lang="zh-CN" altLang="en-US" sz="2800" b="1" u="none" strike="noStrike" kern="1200" cap="none" normalizeH="0" noProof="0" dirty="0">
                <a:ln>
                  <a:noFill/>
                </a:ln>
                <a:effectLst/>
                <a:uLnTx/>
                <a:uFillTx/>
                <a:latin typeface="Arial" panose="020B0604020202090204" pitchFamily="34" charset="0"/>
                <a:ea typeface="黑体" panose="02010609060101010101" pitchFamily="49" charset="-122"/>
                <a:cs typeface="Arial" panose="020B0604020202090204" pitchFamily="34" charset="0"/>
                <a:sym typeface="+mn-lt"/>
              </a:endParaRPr>
            </a:p>
          </p:txBody>
        </p:sp>
        <p:sp>
          <p:nvSpPr>
            <p:cNvPr id="144" name="文本框 143"/>
            <p:cNvSpPr txBox="1"/>
            <p:nvPr/>
          </p:nvSpPr>
          <p:spPr>
            <a:xfrm>
              <a:off x="3426679" y="3628510"/>
              <a:ext cx="7642800" cy="523220"/>
            </a:xfrm>
            <a:prstGeom prst="rect">
              <a:avLst/>
            </a:prstGeom>
            <a:noFill/>
          </p:spPr>
          <p:txBody>
            <a:bodyPr wrap="square" rtlCol="0" anchor="ctr" anchorCtr="0">
              <a:normAutofit/>
            </a:bodyPr>
            <a:lstStyle/>
            <a:p>
              <a:pPr lvl="0">
                <a:defRPr/>
              </a:pPr>
              <a:r>
                <a:rPr lang="en-US" altLang="zh-CN" sz="2800" b="1" dirty="0">
                  <a:latin typeface="Arial" panose="020B0604020202090204" pitchFamily="34" charset="0"/>
                  <a:ea typeface="黑体" panose="02010609060101010101" pitchFamily="49" charset="-122"/>
                  <a:cs typeface="Arial" panose="020B0604020202090204" pitchFamily="34" charset="0"/>
                  <a:sym typeface="+mn-lt"/>
                </a:rPr>
                <a:t>04 Work Allocation</a:t>
              </a:r>
              <a:endParaRPr lang="zh-CN" altLang="en-US" sz="2800" b="1" dirty="0">
                <a:latin typeface="Arial" panose="020B0604020202090204" pitchFamily="34" charset="0"/>
                <a:ea typeface="黑体" panose="02010609060101010101" pitchFamily="49" charset="-122"/>
                <a:cs typeface="Arial" panose="020B0604020202090204" pitchFamily="34" charset="0"/>
                <a:sym typeface="+mn-l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515AB8F-1C56-49E9-90C8-78D22B0C1B97}" type="slidenum">
              <a:rPr lang="zh-CN" altLang="en-US" smtClean="0">
                <a:latin typeface="Arial" panose="020B0604020202090204" pitchFamily="34" charset="0"/>
                <a:ea typeface="黑体" panose="02010609060101010101" pitchFamily="49" charset="-122"/>
              </a:rPr>
            </a:fld>
            <a:endParaRPr lang="zh-CN" altLang="en-US" dirty="0">
              <a:latin typeface="Arial" panose="020B0604020202090204" pitchFamily="34" charset="0"/>
              <a:ea typeface="黑体" panose="02010609060101010101" pitchFamily="49" charset="-122"/>
            </a:endParaRPr>
          </a:p>
        </p:txBody>
      </p:sp>
      <p:sp>
        <p:nvSpPr>
          <p:cNvPr id="4" name="标题 3"/>
          <p:cNvSpPr>
            <a:spLocks noGrp="1"/>
          </p:cNvSpPr>
          <p:nvPr>
            <p:ph type="title"/>
          </p:nvPr>
        </p:nvSpPr>
        <p:spPr/>
        <p:txBody>
          <a:bodyPr/>
          <a:lstStyle/>
          <a:p>
            <a:r>
              <a:rPr lang="en-US" altLang="zh-CN" dirty="0">
                <a:latin typeface="Arial" panose="020B0604020202090204" pitchFamily="34" charset="0"/>
                <a:ea typeface="黑体" panose="02010609060101010101" pitchFamily="49" charset="-122"/>
              </a:rPr>
              <a:t>Manual Structure</a:t>
            </a:r>
            <a:endParaRPr kumimoji="1" lang="zh-CN" altLang="en-US" dirty="0">
              <a:latin typeface="Arial" panose="020B0604020202090204" pitchFamily="34" charset="0"/>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6998400" y="982800"/>
            <a:ext cx="3904483" cy="5252400"/>
          </a:xfrm>
          <a:prstGeom prst="rect">
            <a:avLst/>
          </a:prstGeom>
        </p:spPr>
      </p:pic>
      <p:sp>
        <p:nvSpPr>
          <p:cNvPr id="6" name="文本框 5"/>
          <p:cNvSpPr txBox="1"/>
          <p:nvPr/>
        </p:nvSpPr>
        <p:spPr>
          <a:xfrm>
            <a:off x="1091255" y="1715784"/>
            <a:ext cx="5213291" cy="3046988"/>
          </a:xfrm>
          <a:prstGeom prst="rect">
            <a:avLst/>
          </a:prstGeom>
          <a:noFill/>
        </p:spPr>
        <p:txBody>
          <a:bodyPr wrap="square" rtlCol="0">
            <a:spAutoFit/>
          </a:bodyPr>
          <a:lstStyle/>
          <a:p>
            <a:pPr marL="342900" indent="-342900">
              <a:buFont typeface="Arial" panose="020B0604020202090204" pitchFamily="34" charset="0"/>
              <a:buChar char="•"/>
            </a:pPr>
            <a:r>
              <a:rPr lang="en-US" altLang="zh-CN" sz="2400" dirty="0"/>
              <a:t>The manual follows a logical, user-centered structure:     </a:t>
            </a:r>
            <a:r>
              <a:rPr lang="en-US" altLang="zh-CN" sz="2400" b="1" i="1" dirty="0">
                <a:latin typeface="Arial" panose="020B0604020202090204" pitchFamily="34" charset="0"/>
                <a:ea typeface="黑体" panose="02010609060101010101" pitchFamily="49" charset="-122"/>
              </a:rPr>
              <a:t>Access</a:t>
            </a:r>
            <a:r>
              <a:rPr lang="en-US" altLang="zh-CN" sz="2400" i="1" dirty="0">
                <a:latin typeface="Arial" panose="020B0604020202090204" pitchFamily="34" charset="0"/>
                <a:ea typeface="黑体" panose="02010609060101010101" pitchFamily="49" charset="-122"/>
              </a:rPr>
              <a:t> → </a:t>
            </a:r>
            <a:r>
              <a:rPr lang="en-US" altLang="zh-CN" sz="2400" b="1" i="1" dirty="0">
                <a:latin typeface="Arial" panose="020B0604020202090204" pitchFamily="34" charset="0"/>
                <a:ea typeface="黑体" panose="02010609060101010101" pitchFamily="49" charset="-122"/>
              </a:rPr>
              <a:t>Search</a:t>
            </a:r>
            <a:r>
              <a:rPr lang="en-US" altLang="zh-CN" sz="2400" i="1" dirty="0">
                <a:latin typeface="Arial" panose="020B0604020202090204" pitchFamily="34" charset="0"/>
                <a:ea typeface="黑体" panose="02010609060101010101" pitchFamily="49" charset="-122"/>
              </a:rPr>
              <a:t> → </a:t>
            </a:r>
            <a:r>
              <a:rPr lang="en-US" altLang="zh-CN" sz="2400" b="1" i="1" dirty="0">
                <a:latin typeface="Arial" panose="020B0604020202090204" pitchFamily="34" charset="0"/>
                <a:ea typeface="黑体" panose="02010609060101010101" pitchFamily="49" charset="-122"/>
              </a:rPr>
              <a:t>Manage</a:t>
            </a:r>
            <a:r>
              <a:rPr lang="en-US" altLang="zh-CN" sz="2400" i="1" dirty="0">
                <a:latin typeface="Arial" panose="020B0604020202090204" pitchFamily="34" charset="0"/>
                <a:ea typeface="黑体" panose="02010609060101010101" pitchFamily="49" charset="-122"/>
              </a:rPr>
              <a:t> → </a:t>
            </a:r>
            <a:r>
              <a:rPr lang="en-US" altLang="zh-CN" sz="2400" b="1" i="1" dirty="0">
                <a:latin typeface="Arial" panose="020B0604020202090204" pitchFamily="34" charset="0"/>
                <a:ea typeface="黑体" panose="02010609060101010101" pitchFamily="49" charset="-122"/>
              </a:rPr>
              <a:t>Analyze</a:t>
            </a:r>
            <a:r>
              <a:rPr lang="en-US" altLang="zh-CN" sz="2400" i="1" dirty="0">
                <a:latin typeface="Arial" panose="020B0604020202090204" pitchFamily="34" charset="0"/>
                <a:ea typeface="黑体" panose="02010609060101010101" pitchFamily="49" charset="-122"/>
              </a:rPr>
              <a:t> → </a:t>
            </a:r>
            <a:r>
              <a:rPr lang="en-US" altLang="zh-CN" sz="2400" b="1" i="1" dirty="0">
                <a:latin typeface="Arial" panose="020B0604020202090204" pitchFamily="34" charset="0"/>
                <a:ea typeface="黑体" panose="02010609060101010101" pitchFamily="49" charset="-122"/>
              </a:rPr>
              <a:t>Assist</a:t>
            </a:r>
            <a:endParaRPr lang="en-US" altLang="zh-CN" sz="2400" b="1" i="1" dirty="0">
              <a:latin typeface="Arial" panose="020B0604020202090204" pitchFamily="34" charset="0"/>
              <a:ea typeface="黑体" panose="02010609060101010101" pitchFamily="49" charset="-122"/>
            </a:endParaRPr>
          </a:p>
          <a:p>
            <a:pPr marL="342900" indent="-342900">
              <a:buFont typeface="Arial" panose="020B0604020202090204" pitchFamily="34" charset="0"/>
              <a:buChar char="•"/>
            </a:pPr>
            <a:r>
              <a:rPr lang="en-US" altLang="zh-CN" sz="2400" dirty="0"/>
              <a:t>Each section builds on the previous one and covers every </a:t>
            </a:r>
            <a:r>
              <a:rPr lang="en-US" altLang="zh-CN" sz="2400" b="1" dirty="0"/>
              <a:t>essential operation </a:t>
            </a:r>
            <a:r>
              <a:rPr lang="en-US" altLang="zh-CN" sz="2400" dirty="0"/>
              <a:t>users need to know.</a:t>
            </a:r>
            <a:endParaRPr lang="zh-CN" altLang="en-US" sz="2400" dirty="0">
              <a:latin typeface="Arial" panose="020B0604020202090204" pitchFamily="34" charset="0"/>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2515AB8F-1C56-49E9-90C8-78D22B0C1B97}" type="slidenum">
              <a:rPr lang="zh-CN" altLang="en-US" smtClean="0">
                <a:latin typeface="Arial" panose="020B0604020202090204" pitchFamily="34" charset="0"/>
                <a:ea typeface="黑体" panose="02010609060101010101" pitchFamily="49" charset="-122"/>
              </a:rPr>
            </a:fld>
            <a:endParaRPr lang="zh-CN" altLang="en-US" dirty="0">
              <a:latin typeface="Arial" panose="020B0604020202090204" pitchFamily="34" charset="0"/>
              <a:ea typeface="黑体" panose="02010609060101010101" pitchFamily="49" charset="-122"/>
            </a:endParaRPr>
          </a:p>
        </p:txBody>
      </p:sp>
      <p:sp>
        <p:nvSpPr>
          <p:cNvPr id="4" name="标题 3"/>
          <p:cNvSpPr>
            <a:spLocks noGrp="1"/>
          </p:cNvSpPr>
          <p:nvPr>
            <p:ph type="title"/>
          </p:nvPr>
        </p:nvSpPr>
        <p:spPr/>
        <p:txBody>
          <a:bodyPr/>
          <a:lstStyle/>
          <a:p>
            <a:r>
              <a:rPr lang="en-US" altLang="zh-CN" dirty="0">
                <a:latin typeface="Arial" panose="020B0604020202090204" pitchFamily="34" charset="0"/>
                <a:ea typeface="黑体" panose="02010609060101010101" pitchFamily="49" charset="-122"/>
                <a:cs typeface="+mn-ea"/>
                <a:sym typeface="+mn-lt"/>
              </a:rPr>
              <a:t>How to Sign In to </a:t>
            </a:r>
            <a:r>
              <a:rPr lang="en-US" altLang="zh-CN" dirty="0" err="1">
                <a:latin typeface="Arial" panose="020B0604020202090204" pitchFamily="34" charset="0"/>
                <a:ea typeface="黑体" panose="02010609060101010101" pitchFamily="49" charset="-122"/>
                <a:cs typeface="+mn-ea"/>
                <a:sym typeface="+mn-lt"/>
              </a:rPr>
              <a:t>WoS</a:t>
            </a:r>
            <a:endParaRPr kumimoji="1" lang="zh-CN" altLang="en-US" dirty="0">
              <a:latin typeface="Arial" panose="020B0604020202090204" pitchFamily="34" charset="0"/>
              <a:ea typeface="黑体" panose="02010609060101010101" pitchFamily="49" charset="-122"/>
            </a:endParaRPr>
          </a:p>
        </p:txBody>
      </p:sp>
      <p:sp>
        <p:nvSpPr>
          <p:cNvPr id="11" name="Google Shape;366;p35"/>
          <p:cNvSpPr txBox="1"/>
          <p:nvPr/>
        </p:nvSpPr>
        <p:spPr>
          <a:xfrm>
            <a:off x="937802" y="1995395"/>
            <a:ext cx="4055439" cy="199787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lnSpc>
                <a:spcPct val="120000"/>
              </a:lnSpc>
              <a:spcBef>
                <a:spcPts val="0"/>
              </a:spcBef>
              <a:buClr>
                <a:srgbClr val="000000"/>
              </a:buClr>
              <a:buSzPts val="275"/>
              <a:buFont typeface="+mj-lt"/>
              <a:buAutoNum type="arabicPeriod"/>
            </a:pPr>
            <a:r>
              <a:rPr lang="en-US" sz="2400" dirty="0">
                <a:latin typeface="Arial" panose="020B0604020202090204" pitchFamily="34" charset="0"/>
                <a:ea typeface="黑体" panose="02010609060101010101" pitchFamily="49" charset="-122"/>
                <a:cs typeface="Times New Roman" panose="02020503050405090304" pitchFamily="18" charset="0"/>
              </a:rPr>
              <a:t>Users can log in either as </a:t>
            </a:r>
            <a:r>
              <a:rPr lang="en-US" sz="2400" b="1" dirty="0">
                <a:latin typeface="Arial" panose="020B0604020202090204" pitchFamily="34" charset="0"/>
                <a:ea typeface="黑体" panose="02010609060101010101" pitchFamily="49" charset="-122"/>
                <a:cs typeface="Times New Roman" panose="02020503050405090304" pitchFamily="18" charset="0"/>
              </a:rPr>
              <a:t>individuals</a:t>
            </a:r>
            <a:r>
              <a:rPr lang="en-US" sz="2400" dirty="0">
                <a:latin typeface="Arial" panose="020B0604020202090204" pitchFamily="34" charset="0"/>
                <a:ea typeface="黑体" panose="02010609060101010101" pitchFamily="49" charset="-122"/>
                <a:cs typeface="Times New Roman" panose="02020503050405090304" pitchFamily="18" charset="0"/>
              </a:rPr>
              <a:t> or through </a:t>
            </a:r>
            <a:r>
              <a:rPr lang="en-US" sz="2400" b="1" dirty="0">
                <a:latin typeface="Arial" panose="020B0604020202090204" pitchFamily="34" charset="0"/>
                <a:ea typeface="黑体" panose="02010609060101010101" pitchFamily="49" charset="-122"/>
                <a:cs typeface="Times New Roman" panose="02020503050405090304" pitchFamily="18" charset="0"/>
              </a:rPr>
              <a:t>institutional</a:t>
            </a:r>
            <a:r>
              <a:rPr lang="en-US" sz="2400" dirty="0">
                <a:latin typeface="Arial" panose="020B0604020202090204" pitchFamily="34" charset="0"/>
                <a:ea typeface="黑体" panose="02010609060101010101" pitchFamily="49" charset="-122"/>
                <a:cs typeface="Times New Roman" panose="02020503050405090304" pitchFamily="18" charset="0"/>
              </a:rPr>
              <a:t> access provided by Southeast University. We start by visiting </a:t>
            </a:r>
            <a:r>
              <a:rPr lang="en-US" sz="2400" b="1" u="sng" dirty="0">
                <a:latin typeface="Arial" panose="020B0604020202090204" pitchFamily="34" charset="0"/>
                <a:ea typeface="黑体" panose="02010609060101010101" pitchFamily="49" charset="-122"/>
                <a:cs typeface="Times New Roman" panose="02020503050405090304" pitchFamily="18" charset="0"/>
              </a:rPr>
              <a:t>webof</a:t>
            </a:r>
            <a:r>
              <a:rPr lang="en-US" altLang="zh-CN" sz="2400" b="1" u="sng" dirty="0">
                <a:latin typeface="Arial" panose="020B0604020202090204" pitchFamily="34" charset="0"/>
                <a:ea typeface="黑体" panose="02010609060101010101" pitchFamily="49" charset="-122"/>
                <a:cs typeface="Times New Roman" panose="02020503050405090304" pitchFamily="18" charset="0"/>
              </a:rPr>
              <a:t>science</a:t>
            </a:r>
            <a:r>
              <a:rPr lang="en-US" sz="2400" b="1" u="sng" dirty="0">
                <a:latin typeface="Arial" panose="020B0604020202090204" pitchFamily="34" charset="0"/>
                <a:ea typeface="黑体" panose="02010609060101010101" pitchFamily="49" charset="-122"/>
                <a:cs typeface="Times New Roman" panose="02020503050405090304" pitchFamily="18" charset="0"/>
              </a:rPr>
              <a:t>.com</a:t>
            </a:r>
            <a:r>
              <a:rPr lang="en-US" sz="2400" b="1" dirty="0">
                <a:latin typeface="Arial" panose="020B0604020202090204" pitchFamily="34" charset="0"/>
                <a:ea typeface="黑体" panose="02010609060101010101" pitchFamily="49" charset="-122"/>
                <a:cs typeface="Times New Roman" panose="02020503050405090304" pitchFamily="18" charset="0"/>
              </a:rPr>
              <a:t>.</a:t>
            </a:r>
            <a:endParaRPr lang="en-US" sz="2400" dirty="0">
              <a:latin typeface="Arial" panose="020B0604020202090204" pitchFamily="34" charset="0"/>
              <a:ea typeface="黑体" panose="02010609060101010101" pitchFamily="49" charset="-122"/>
              <a:cs typeface="Times New Roman" panose="02020503050405090304" pitchFamily="18" charset="0"/>
            </a:endParaRPr>
          </a:p>
        </p:txBody>
      </p:sp>
      <p:pic>
        <p:nvPicPr>
          <p:cNvPr id="5" name="图片 4"/>
          <p:cNvPicPr>
            <a:picLocks noChangeAspect="1"/>
          </p:cNvPicPr>
          <p:nvPr/>
        </p:nvPicPr>
        <p:blipFill>
          <a:blip r:embed="rId1"/>
          <a:srcRect r="4109"/>
          <a:stretch>
            <a:fillRect/>
          </a:stretch>
        </p:blipFill>
        <p:spPr>
          <a:xfrm>
            <a:off x="6998400" y="982800"/>
            <a:ext cx="3834663" cy="5252400"/>
          </a:xfrm>
          <a:prstGeom prst="rect">
            <a:avLst/>
          </a:prstGeom>
        </p:spPr>
      </p:pic>
    </p:spTree>
  </p:cSld>
  <p:clrMapOvr>
    <a:masterClrMapping/>
  </p:clrMapOvr>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resource_record_key" val="{&quot;10&quot;:[21579521]}"/>
</p:tagLst>
</file>

<file path=ppt/theme/theme1.xml><?xml version="1.0" encoding="utf-8"?>
<a:theme xmlns:a="http://schemas.openxmlformats.org/drawingml/2006/main" name="Office 主题​​">
  <a:themeElements>
    <a:clrScheme name="SEU">
      <a:dk1>
        <a:srgbClr val="000000"/>
      </a:dk1>
      <a:lt1>
        <a:srgbClr val="FFFFFF"/>
      </a:lt1>
      <a:dk2>
        <a:srgbClr val="44546A"/>
      </a:dk2>
      <a:lt2>
        <a:srgbClr val="E7E6E6"/>
      </a:lt2>
      <a:accent1>
        <a:srgbClr val="505122"/>
      </a:accent1>
      <a:accent2>
        <a:srgbClr val="FDCA04"/>
      </a:accent2>
      <a:accent3>
        <a:srgbClr val="00529D"/>
      </a:accent3>
      <a:accent4>
        <a:srgbClr val="B01417"/>
      </a:accent4>
      <a:accent5>
        <a:srgbClr val="7F7611"/>
      </a:accent5>
      <a:accent6>
        <a:srgbClr val="5D6B70"/>
      </a:accent6>
      <a:hlink>
        <a:srgbClr val="868A8C"/>
      </a:hlink>
      <a:folHlink>
        <a:srgbClr val="C2C6C8"/>
      </a:folHlink>
    </a:clrScheme>
    <a:fontScheme name="font">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3954</Words>
  <Application>WPS 演示</Application>
  <PresentationFormat>宽屏</PresentationFormat>
  <Paragraphs>238</Paragraphs>
  <Slides>25</Slides>
  <Notes>20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25</vt:i4>
      </vt:variant>
    </vt:vector>
  </HeadingPairs>
  <TitlesOfParts>
    <vt:vector size="47" baseType="lpstr">
      <vt:lpstr>Arial</vt:lpstr>
      <vt:lpstr>宋体</vt:lpstr>
      <vt:lpstr>Wingdings</vt:lpstr>
      <vt:lpstr>Helvetica Regular</vt:lpstr>
      <vt:lpstr>微软雅黑</vt:lpstr>
      <vt:lpstr>汉仪旗黑</vt:lpstr>
      <vt:lpstr>Helvetica</vt:lpstr>
      <vt:lpstr>黑体</vt:lpstr>
      <vt:lpstr>汉仪中黑KW</vt:lpstr>
      <vt:lpstr>Times New Roman</vt:lpstr>
      <vt:lpstr>Source Sans Pro Light</vt:lpstr>
      <vt:lpstr>Roboto</vt:lpstr>
      <vt:lpstr>等线</vt:lpstr>
      <vt:lpstr>汉仪中等线KW</vt:lpstr>
      <vt:lpstr>苹方-简</vt:lpstr>
      <vt:lpstr>汉仪书宋二KW</vt:lpstr>
      <vt:lpstr>宋体</vt:lpstr>
      <vt:lpstr>Arial Unicode MS</vt:lpstr>
      <vt:lpstr>黑体</vt:lpstr>
      <vt:lpstr>Arial Bold</vt:lpstr>
      <vt:lpstr>Office 主题​​</vt:lpstr>
      <vt:lpstr>1_OfficePLUS</vt:lpstr>
      <vt:lpstr>PowerPoint 演示文稿</vt:lpstr>
      <vt:lpstr>PowerPoint 演示文稿</vt:lpstr>
      <vt:lpstr>About WoS</vt:lpstr>
      <vt:lpstr>About the User Manual</vt:lpstr>
      <vt:lpstr>Design Principles</vt:lpstr>
      <vt:lpstr>Target Users</vt:lpstr>
      <vt:lpstr>PowerPoint 演示文稿</vt:lpstr>
      <vt:lpstr>Manual Structure</vt:lpstr>
      <vt:lpstr>How to Sign In to WoS</vt:lpstr>
      <vt:lpstr>Individual Access </vt:lpstr>
      <vt:lpstr>Institutional Access(CARSI) </vt:lpstr>
      <vt:lpstr>Basic Search</vt:lpstr>
      <vt:lpstr>Advanced Search: Principles</vt:lpstr>
      <vt:lpstr>Advanced Search: An example</vt:lpstr>
      <vt:lpstr>Filtering &amp; Sorting</vt:lpstr>
      <vt:lpstr>Saving Selected Records</vt:lpstr>
      <vt:lpstr>Saving Search Strategies</vt:lpstr>
      <vt:lpstr>Built-in Analysis Tools</vt:lpstr>
      <vt:lpstr>Citation Reports </vt:lpstr>
      <vt:lpstr>PowerPoint 演示文稿</vt:lpstr>
      <vt:lpstr>Assistance Tools</vt:lpstr>
      <vt:lpstr>Advantages</vt:lpstr>
      <vt:lpstr>PowerPoint 演示文稿</vt:lpstr>
      <vt:lpstr>Advantages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丁</dc:creator>
  <cp:lastModifiedBy>林轩正</cp:lastModifiedBy>
  <cp:revision>3402</cp:revision>
  <dcterms:created xsi:type="dcterms:W3CDTF">2025-11-05T13:54:09Z</dcterms:created>
  <dcterms:modified xsi:type="dcterms:W3CDTF">2025-11-05T13:54:09Z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7F5EE6DA8B7C1CA001570B69A8B02E3D_42</vt:lpwstr>
  </property>
  <property fmtid="{D5CDD505-2E9C-101B-9397-08002B2CF9AE}" pid="12" name="KSOProductBuildVer">
    <vt:lpwstr>2052-12.1.23141.23141</vt:lpwstr>
  </property>
</Properties>
</file>